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6" r:id="rId4"/>
    <p:sldId id="257" r:id="rId5"/>
    <p:sldId id="258" r:id="rId6"/>
    <p:sldId id="267" r:id="rId7"/>
    <p:sldId id="268" r:id="rId8"/>
    <p:sldId id="269" r:id="rId9"/>
    <p:sldId id="270" r:id="rId10"/>
    <p:sldId id="272" r:id="rId11"/>
    <p:sldId id="273" r:id="rId12"/>
    <p:sldId id="271" r:id="rId13"/>
    <p:sldId id="275" r:id="rId14"/>
    <p:sldId id="274" r:id="rId15"/>
    <p:sldId id="264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20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9CAAA-B0CC-4AC5-AA2B-FDF2813BB452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2736F-DFD8-47A8-830E-F82B1DD4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488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2736F-DFD8-47A8-830E-F82B1DD4B3C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846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67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58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7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0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58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12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13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6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10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91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02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1457F-BA5E-45A5-8B60-D9193A578AA8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23348-FEAB-4695-86AD-27F831CD8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93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https://corpmsp.ru/bankam/trebovania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1991975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8"/>
          <p:cNvSpPr txBox="1">
            <a:spLocks/>
          </p:cNvSpPr>
          <p:nvPr/>
        </p:nvSpPr>
        <p:spPr>
          <a:xfrm>
            <a:off x="1115790" y="2821141"/>
            <a:ext cx="99822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5400" b="0" i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 lvl="0" algn="ctr">
              <a:defRPr/>
            </a:pPr>
            <a: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  <a:t>Финансовая поддержка субъектов МСП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165" y="6031492"/>
            <a:ext cx="1622810" cy="738232"/>
          </a:xfrm>
          <a:prstGeom prst="rect">
            <a:avLst/>
          </a:prstGeom>
        </p:spPr>
      </p:pic>
      <p:sp>
        <p:nvSpPr>
          <p:cNvPr id="9" name="object 3"/>
          <p:cNvSpPr txBox="1">
            <a:spLocks/>
          </p:cNvSpPr>
          <p:nvPr/>
        </p:nvSpPr>
        <p:spPr>
          <a:xfrm>
            <a:off x="926656" y="6134724"/>
            <a:ext cx="10360469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/>
            <a:r>
              <a:rPr lang="ru-RU" kern="0" spc="-100" dirty="0" smtClean="0">
                <a:solidFill>
                  <a:prstClr val="white"/>
                </a:solidFill>
                <a:latin typeface="Calibri"/>
              </a:rPr>
              <a:t> 2019 г.</a:t>
            </a:r>
            <a:endParaRPr lang="ru-RU" kern="0" spc="-45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92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71022" cy="6180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61806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0200" y="121831"/>
            <a:ext cx="79917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Что такое независимая гарантия АО «Корпорация «МСП»</a:t>
            </a:r>
          </a:p>
        </p:txBody>
      </p:sp>
      <p:sp>
        <p:nvSpPr>
          <p:cNvPr id="7" name="Скругленный прямоугольник 86">
            <a:extLst>
              <a:ext uri="{FF2B5EF4-FFF2-40B4-BE49-F238E27FC236}">
                <a16:creationId xmlns:a16="http://schemas.microsoft.com/office/drawing/2014/main" xmlns="" id="{EBB861C5-B414-4CE6-92DC-B63B8B12334D}"/>
              </a:ext>
            </a:extLst>
          </p:cNvPr>
          <p:cNvSpPr/>
          <p:nvPr/>
        </p:nvSpPr>
        <p:spPr>
          <a:xfrm>
            <a:off x="289289" y="805737"/>
            <a:ext cx="1945911" cy="92139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Независимая гарантия Корпорации </a:t>
            </a:r>
          </a:p>
        </p:txBody>
      </p:sp>
      <p:sp>
        <p:nvSpPr>
          <p:cNvPr id="8" name="Скругленный прямоугольник 3">
            <a:extLst>
              <a:ext uri="{FF2B5EF4-FFF2-40B4-BE49-F238E27FC236}">
                <a16:creationId xmlns:a16="http://schemas.microsoft.com/office/drawing/2014/main" xmlns="" id="{327F07E5-7FA6-4AF8-BF39-45C8B3E0176C}"/>
              </a:ext>
            </a:extLst>
          </p:cNvPr>
          <p:cNvSpPr/>
          <p:nvPr/>
        </p:nvSpPr>
        <p:spPr>
          <a:xfrm>
            <a:off x="2296389" y="805737"/>
            <a:ext cx="9361183" cy="92993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обеспечение (залог)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категории качества (590-П) по кредиту или гарантии (44/223-ФЗ) Банка-партнера, оформленная в соответствии с требованиями действующего законодательства Российской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Федерации</a:t>
            </a:r>
            <a:endParaRPr lang="ru-RU" sz="1600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рямоугольный треугольник 13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10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DDE9DEB7-7D7D-4647-B9D5-17EFD38A4D1E}"/>
              </a:ext>
            </a:extLst>
          </p:cNvPr>
          <p:cNvSpPr/>
          <p:nvPr/>
        </p:nvSpPr>
        <p:spPr>
          <a:xfrm>
            <a:off x="670238" y="2018830"/>
            <a:ext cx="1944000" cy="40940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0" rtlCol="0" anchor="t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Срок гарантии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696933" y="1958342"/>
            <a:ext cx="4658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 smtClean="0">
                <a:solidFill>
                  <a:srgbClr val="1F497D">
                    <a:lumMod val="50000"/>
                  </a:srgbClr>
                </a:solidFill>
                <a:cs typeface="+mn-cs"/>
              </a:rPr>
              <a:t>до 15 лет </a:t>
            </a: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cs typeface="+mn-cs"/>
              </a:rPr>
              <a:t>в зависимости от условий конкретного продукта</a:t>
            </a:r>
            <a:endParaRPr lang="ru-RU" sz="1400" kern="0" dirty="0">
              <a:solidFill>
                <a:srgbClr val="1F497D">
                  <a:lumMod val="50000"/>
                </a:srgbClr>
              </a:solidFill>
              <a:cs typeface="+mn-cs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93BADC93-E08C-44AE-95E6-5142E693E55B}"/>
              </a:ext>
            </a:extLst>
          </p:cNvPr>
          <p:cNvSpPr/>
          <p:nvPr/>
        </p:nvSpPr>
        <p:spPr>
          <a:xfrm>
            <a:off x="670238" y="2653832"/>
            <a:ext cx="2632222" cy="3146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0" rtlCol="0" anchor="t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Вознаграждение за гарантию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85E05363-B81B-4DBB-B5F3-38D6055178C7}"/>
              </a:ext>
            </a:extLst>
          </p:cNvPr>
          <p:cNvSpPr/>
          <p:nvPr/>
        </p:nvSpPr>
        <p:spPr>
          <a:xfrm>
            <a:off x="3696933" y="2333974"/>
            <a:ext cx="6816388" cy="8466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0,75% годовых 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от суммы гарантии за весь срок действия </a:t>
            </a: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cs typeface="+mn-cs"/>
              </a:rPr>
              <a:t>гарантии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 smtClean="0">
                <a:solidFill>
                  <a:srgbClr val="1F497D">
                    <a:lumMod val="50000"/>
                  </a:srgbClr>
                </a:solidFill>
              </a:rPr>
              <a:t> 0,5%  годовых</a:t>
            </a: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</a:rPr>
              <a:t> при сумме гарантии свыше 500 млн руб.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cs typeface="+mn-cs"/>
              </a:rPr>
              <a:t>единовременно / ежегодно / 1 раз в полгода / ежеквартально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82C4C953-615A-404F-B0AF-3C5C0308BE73}"/>
              </a:ext>
            </a:extLst>
          </p:cNvPr>
          <p:cNvSpPr/>
          <p:nvPr/>
        </p:nvSpPr>
        <p:spPr>
          <a:xfrm>
            <a:off x="670238" y="4045593"/>
            <a:ext cx="2851452" cy="6742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0" rtlCol="0" anchor="t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Сумма гарантийного покрытия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FEE6E862-650F-4C5F-8C1B-6E75E3A97BD7}"/>
              </a:ext>
            </a:extLst>
          </p:cNvPr>
          <p:cNvSpPr/>
          <p:nvPr/>
        </p:nvSpPr>
        <p:spPr>
          <a:xfrm>
            <a:off x="3696933" y="3233916"/>
            <a:ext cx="7886825" cy="16394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endParaRPr lang="ru-RU" sz="1400" kern="0" dirty="0">
              <a:solidFill>
                <a:srgbClr val="1F497D">
                  <a:lumMod val="50000"/>
                </a:srgbClr>
              </a:solidFill>
            </a:endParaRP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</a:rPr>
              <a:t>до 50% 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от суммы кредита в рамках продуктов прямой гарантии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</a:rPr>
              <a:t>до 70% 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от суммы кредита в рамках продуктов для участников закупок в рамках 223-ФЗ и 44-ФЗ, для «газелей» и для начинающих предпринимателей старше 45 лет, а также в рамках продукта «</a:t>
            </a:r>
            <a:r>
              <a:rPr lang="ru-RU" sz="1400" kern="0" dirty="0" err="1">
                <a:solidFill>
                  <a:srgbClr val="1F497D">
                    <a:lumMod val="50000"/>
                  </a:srgbClr>
                </a:solidFill>
              </a:rPr>
              <a:t>Согарантия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»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</a:rPr>
              <a:t>до 75%  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от суммы кредита в рамках продуктов «</a:t>
            </a:r>
            <a:r>
              <a:rPr lang="ru-RU" sz="1400" kern="0" dirty="0" err="1">
                <a:solidFill>
                  <a:srgbClr val="1F497D">
                    <a:lumMod val="50000"/>
                  </a:srgbClr>
                </a:solidFill>
              </a:rPr>
              <a:t>Согарантия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 для Дальнего Востока и моногородов», «</a:t>
            </a:r>
            <a:r>
              <a:rPr lang="ru-RU" sz="1400" kern="0" dirty="0" err="1">
                <a:solidFill>
                  <a:srgbClr val="1F497D">
                    <a:lumMod val="50000"/>
                  </a:srgbClr>
                </a:solidFill>
              </a:rPr>
              <a:t>Согарантия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 для экспортеров», «</a:t>
            </a:r>
            <a:r>
              <a:rPr lang="ru-RU" sz="1400" kern="0" dirty="0" err="1">
                <a:solidFill>
                  <a:srgbClr val="1F497D">
                    <a:lumMod val="50000"/>
                  </a:srgbClr>
                </a:solidFill>
              </a:rPr>
              <a:t>Согарантия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 для сельхозкооперативов», «</a:t>
            </a:r>
            <a:r>
              <a:rPr lang="ru-RU" sz="1400" kern="0" dirty="0" err="1">
                <a:solidFill>
                  <a:srgbClr val="1F497D">
                    <a:lumMod val="50000"/>
                  </a:srgbClr>
                </a:solidFill>
              </a:rPr>
              <a:t>Согарантия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 для «газелей», «</a:t>
            </a:r>
            <a:r>
              <a:rPr lang="ru-RU" sz="1400" kern="0" dirty="0" err="1">
                <a:solidFill>
                  <a:srgbClr val="1F497D">
                    <a:lumMod val="50000"/>
                  </a:srgbClr>
                </a:solidFill>
              </a:rPr>
              <a:t>Согарантия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 для занятости лиц старше 45 лет», «</a:t>
            </a:r>
            <a:r>
              <a:rPr lang="ru-RU" sz="1400" kern="0" dirty="0" err="1">
                <a:solidFill>
                  <a:srgbClr val="1F497D">
                    <a:lumMod val="50000"/>
                  </a:srgbClr>
                </a:solidFill>
              </a:rPr>
              <a:t>Согарантия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 для развития физической культуры и спорта»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</a:rPr>
              <a:t>до 100 %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</a:rPr>
              <a:t> от суммы кредита в рамках гарантии для стартапов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1663FCEE-54CE-48FC-BFA3-86D8D59E86BF}"/>
              </a:ext>
            </a:extLst>
          </p:cNvPr>
          <p:cNvSpPr/>
          <p:nvPr/>
        </p:nvSpPr>
        <p:spPr>
          <a:xfrm>
            <a:off x="681511" y="5266731"/>
            <a:ext cx="2462429" cy="6846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0" rtlCol="0" anchor="ctr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 smtClean="0">
                <a:solidFill>
                  <a:srgbClr val="1F497D">
                    <a:lumMod val="50000"/>
                  </a:srgbClr>
                </a:solidFill>
                <a:cs typeface="+mn-cs"/>
              </a:rPr>
              <a:t>Обеспечение по договору о предоставлении независимой гарантии </a:t>
            </a:r>
            <a:endParaRPr lang="ru-RU" sz="1400" b="1" kern="0" dirty="0">
              <a:solidFill>
                <a:srgbClr val="1F497D">
                  <a:lumMod val="50000"/>
                </a:srgbClr>
              </a:solidFill>
              <a:cs typeface="+mn-cs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145F7224-129E-4757-880C-C2F676AE7AE6}"/>
              </a:ext>
            </a:extLst>
          </p:cNvPr>
          <p:cNvSpPr/>
          <p:nvPr/>
        </p:nvSpPr>
        <p:spPr>
          <a:xfrm>
            <a:off x="3696933" y="5309087"/>
            <a:ext cx="7416817" cy="533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не требуется 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если размер гарантии/гарантийного лимита до 100 млн рублей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требуется</a:t>
            </a:r>
            <a:r>
              <a:rPr lang="ru-RU" sz="1400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 если размер гарантии/гарантийного лимита более 100 млн рублей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213AA8E5-EF5D-49FA-81C4-D18433C3B5E7}"/>
              </a:ext>
            </a:extLst>
          </p:cNvPr>
          <p:cNvSpPr/>
          <p:nvPr/>
        </p:nvSpPr>
        <p:spPr>
          <a:xfrm>
            <a:off x="681511" y="6102632"/>
            <a:ext cx="1492693" cy="40940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0" rtlCol="0" anchor="ctr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Сумма гарантии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DEF09ED0-BBB5-4A16-8842-ED9F08DDED13}"/>
              </a:ext>
            </a:extLst>
          </p:cNvPr>
          <p:cNvSpPr/>
          <p:nvPr/>
        </p:nvSpPr>
        <p:spPr>
          <a:xfrm>
            <a:off x="3696933" y="6001357"/>
            <a:ext cx="2003227" cy="61195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от </a:t>
            </a:r>
            <a:r>
              <a:rPr lang="ru-RU" sz="1400" b="1" kern="0" dirty="0" smtClean="0">
                <a:solidFill>
                  <a:srgbClr val="1F497D">
                    <a:lumMod val="50000"/>
                  </a:srgbClr>
                </a:solidFill>
                <a:cs typeface="+mn-cs"/>
              </a:rPr>
              <a:t>5 </a:t>
            </a: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млн рублей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>
                <a:solidFill>
                  <a:srgbClr val="1F497D">
                    <a:lumMod val="50000"/>
                  </a:srgbClr>
                </a:solidFill>
                <a:cs typeface="+mn-cs"/>
              </a:rPr>
              <a:t>до 1 млрд рублей</a:t>
            </a:r>
          </a:p>
        </p:txBody>
      </p: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E8431732-3908-42F9-92CE-77DA13E6760A}"/>
              </a:ext>
            </a:extLst>
          </p:cNvPr>
          <p:cNvCxnSpPr>
            <a:cxnSpLocks/>
          </p:cNvCxnSpPr>
          <p:nvPr/>
        </p:nvCxnSpPr>
        <p:spPr>
          <a:xfrm>
            <a:off x="670238" y="2346374"/>
            <a:ext cx="10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E8431732-3908-42F9-92CE-77DA13E6760A}"/>
              </a:ext>
            </a:extLst>
          </p:cNvPr>
          <p:cNvCxnSpPr>
            <a:cxnSpLocks/>
          </p:cNvCxnSpPr>
          <p:nvPr/>
        </p:nvCxnSpPr>
        <p:spPr>
          <a:xfrm>
            <a:off x="681511" y="3156351"/>
            <a:ext cx="10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E8431732-3908-42F9-92CE-77DA13E6760A}"/>
              </a:ext>
            </a:extLst>
          </p:cNvPr>
          <p:cNvCxnSpPr>
            <a:cxnSpLocks/>
          </p:cNvCxnSpPr>
          <p:nvPr/>
        </p:nvCxnSpPr>
        <p:spPr>
          <a:xfrm>
            <a:off x="737972" y="5192680"/>
            <a:ext cx="10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E8431732-3908-42F9-92CE-77DA13E6760A}"/>
              </a:ext>
            </a:extLst>
          </p:cNvPr>
          <p:cNvCxnSpPr>
            <a:cxnSpLocks/>
          </p:cNvCxnSpPr>
          <p:nvPr/>
        </p:nvCxnSpPr>
        <p:spPr>
          <a:xfrm>
            <a:off x="737972" y="5975957"/>
            <a:ext cx="10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0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71022" cy="6180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61806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0200" y="121831"/>
            <a:ext cx="79917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Что такое независимая гарантия АО «Корпорация «МСП»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рямоугольный треугольник 10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11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Скругленный прямоугольник 39">
            <a:extLst>
              <a:ext uri="{FF2B5EF4-FFF2-40B4-BE49-F238E27FC236}">
                <a16:creationId xmlns:a16="http://schemas.microsoft.com/office/drawing/2014/main" xmlns="" id="{A5C7FCBF-D8B5-42E4-A4E4-600CDDA76C42}"/>
              </a:ext>
            </a:extLst>
          </p:cNvPr>
          <p:cNvSpPr/>
          <p:nvPr/>
        </p:nvSpPr>
        <p:spPr>
          <a:xfrm>
            <a:off x="330200" y="1211679"/>
            <a:ext cx="3345367" cy="14299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</a:ln>
          <a:effectLst/>
        </p:spPr>
        <p:txBody>
          <a:bodyPr lIns="180000" rIns="72000" rtlCol="0" anchor="ctr" anchorCtr="0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kern="0" dirty="0">
                <a:solidFill>
                  <a:schemeClr val="accent5">
                    <a:lumMod val="50000"/>
                  </a:schemeClr>
                </a:solidFill>
              </a:rPr>
              <a:t>Основные </a:t>
            </a:r>
            <a:r>
              <a:rPr lang="ru-RU" sz="2400" b="1" kern="0" dirty="0" smtClean="0">
                <a:solidFill>
                  <a:schemeClr val="accent5">
                    <a:lumMod val="50000"/>
                  </a:schemeClr>
                </a:solidFill>
              </a:rPr>
              <a:t>цели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kern="0" dirty="0" smtClean="0">
                <a:solidFill>
                  <a:schemeClr val="accent5">
                    <a:lumMod val="50000"/>
                  </a:schemeClr>
                </a:solidFill>
              </a:rPr>
              <a:t>кредита    </a:t>
            </a:r>
            <a:endParaRPr lang="ru-RU" sz="2400" b="1" kern="0" dirty="0">
              <a:solidFill>
                <a:schemeClr val="accent5">
                  <a:lumMod val="50000"/>
                </a:schemeClr>
              </a:solidFill>
            </a:endParaRP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обеспечение которого предоставляется независимая гарантия</a:t>
            </a:r>
          </a:p>
        </p:txBody>
      </p:sp>
      <p:sp>
        <p:nvSpPr>
          <p:cNvPr id="13" name="Прямоугольник: скругленные углы 10">
            <a:extLst>
              <a:ext uri="{FF2B5EF4-FFF2-40B4-BE49-F238E27FC236}">
                <a16:creationId xmlns:a16="http://schemas.microsoft.com/office/drawing/2014/main" xmlns="" id="{8C27B9E1-997C-41C0-B0FA-1C529A7073C8}"/>
              </a:ext>
            </a:extLst>
          </p:cNvPr>
          <p:cNvSpPr/>
          <p:nvPr/>
        </p:nvSpPr>
        <p:spPr>
          <a:xfrm>
            <a:off x="3779022" y="1211679"/>
            <a:ext cx="7481645" cy="142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6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инвестиционные цели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оборотные цели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рефинансирование кредита Банка или другого Банка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гарантии исполнения контракта (включая возврат аванса) в рамках 44/223-ФЗ;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кредиты на исполнение контракта в рамках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44/223-ФЗ</a:t>
            </a:r>
            <a:b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Скругленный прямоугольник 39">
            <a:extLst>
              <a:ext uri="{FF2B5EF4-FFF2-40B4-BE49-F238E27FC236}">
                <a16:creationId xmlns:a16="http://schemas.microsoft.com/office/drawing/2014/main" xmlns="" id="{C0387AF6-7A71-45AB-9F9B-B49369F05665}"/>
              </a:ext>
            </a:extLst>
          </p:cNvPr>
          <p:cNvSpPr/>
          <p:nvPr/>
        </p:nvSpPr>
        <p:spPr>
          <a:xfrm>
            <a:off x="330199" y="2862729"/>
            <a:ext cx="3345367" cy="32840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</a:ln>
          <a:effectLst/>
        </p:spPr>
        <p:txBody>
          <a:bodyPr lIns="180000" rIns="72000" rtlCol="0" anchor="ctr" anchorCtr="0"/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kern="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Кому может быть предоставлен кредит               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 обеспечение которого предоставляется независимая гарантия</a:t>
            </a:r>
          </a:p>
        </p:txBody>
      </p:sp>
      <p:sp>
        <p:nvSpPr>
          <p:cNvPr id="15" name="Прямоугольник: скругленные углы 12">
            <a:extLst>
              <a:ext uri="{FF2B5EF4-FFF2-40B4-BE49-F238E27FC236}">
                <a16:creationId xmlns:a16="http://schemas.microsoft.com/office/drawing/2014/main" xmlns="" id="{A09C6AB9-CB76-4E55-AC3E-4BB91D2E84B8}"/>
              </a:ext>
            </a:extLst>
          </p:cNvPr>
          <p:cNvSpPr/>
          <p:nvPr/>
        </p:nvSpPr>
        <p:spPr>
          <a:xfrm>
            <a:off x="3779022" y="2862727"/>
            <a:ext cx="7481646" cy="32840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юридические лица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индивидуальные предприниматели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крестьянско-фермерские хозяйства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сельскохозяйственные кооперативы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экспортеры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застройщики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индустриальные парки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лизинговые компании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микрофинансовые компании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факторинговые компании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стартапы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551063" y="5268092"/>
            <a:ext cx="7588346" cy="599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buClr>
                <a:srgbClr val="C00000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Отсутствие просроченной задолженности перед банками–кредиторами и по ценным бумагам сроком 30 и более календарных дней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71022" cy="6180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61806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0199" y="121831"/>
            <a:ext cx="9101667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Базовые требования к потенциальному заемщику – субъекту МСП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438849" y="1866491"/>
            <a:ext cx="0" cy="25200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8861585" y="836145"/>
            <a:ext cx="2802063" cy="1475713"/>
            <a:chOff x="9483636" y="1313611"/>
            <a:chExt cx="2543381" cy="1475713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483636" y="1313611"/>
              <a:ext cx="2479764" cy="13379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9571125" y="1313860"/>
              <a:ext cx="2244370" cy="5219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1. Соответствие </a:t>
              </a:r>
              <a:r>
                <a:rPr lang="ru-RU" sz="1050" b="1" kern="0" dirty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требованиям по структуре </a:t>
              </a: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уставного </a:t>
              </a:r>
              <a:r>
                <a:rPr lang="ru-RU" sz="1050" b="1" kern="0" dirty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капитала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571125" y="1791410"/>
              <a:ext cx="2455892" cy="38231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2. Выручка       </a:t>
              </a: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  </a:t>
              </a:r>
              <a:r>
                <a:rPr lang="ru-RU" sz="1050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Не </a:t>
              </a:r>
              <a:r>
                <a:rPr lang="ru-RU" sz="1050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более 2 млрд руб</a:t>
              </a:r>
              <a:r>
                <a:rPr lang="ru-RU" sz="1050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. в год</a:t>
              </a:r>
              <a:endParaRPr lang="ru-RU" sz="1400" kern="0" dirty="0">
                <a:solidFill>
                  <a:prstClr val="white"/>
                </a:solidFill>
                <a:cs typeface="+mn-cs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9571125" y="2140725"/>
              <a:ext cx="1829963" cy="38231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</a:rPr>
                <a:t>3. Персонал</a:t>
              </a:r>
              <a:endParaRPr lang="ru-RU" sz="1400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419058" y="2146699"/>
              <a:ext cx="1544342" cy="38231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kern="0" dirty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Не более 250 человек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11658600" y="2455078"/>
              <a:ext cx="352425" cy="33424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>
                  <a:solidFill>
                    <a:schemeClr val="accent5">
                      <a:lumMod val="50000"/>
                    </a:schemeClr>
                  </a:solidFill>
                  <a:latin typeface="Bodoni MT" panose="02070603080606020203" pitchFamily="18" charset="0"/>
                </a:rPr>
                <a:t>i</a:t>
              </a:r>
              <a:endParaRPr lang="ru-RU" sz="2000" b="1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04460" y="1053170"/>
            <a:ext cx="7744140" cy="691574"/>
            <a:chOff x="162975" y="1180903"/>
            <a:chExt cx="8312156" cy="69157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30198" y="1271277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Сведения о заемщике внесены в Единый реестр субъектов малого и среднего предпринимательства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62975" y="1180903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1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04460" y="3160632"/>
            <a:ext cx="7744140" cy="656834"/>
            <a:chOff x="162974" y="2128257"/>
            <a:chExt cx="8312156" cy="65683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330197" y="2183891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Регистрация бизнеса на территории Российской Федерации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162974" y="2128257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3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04460" y="4196993"/>
            <a:ext cx="7744143" cy="691574"/>
            <a:chOff x="162973" y="3006131"/>
            <a:chExt cx="8312159" cy="69157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330197" y="3096505"/>
              <a:ext cx="8144935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Не применяются процедуры несостоятельности (банкротства)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162973" y="3006131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4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26" name="Овал 25"/>
          <p:cNvSpPr/>
          <p:nvPr/>
        </p:nvSpPr>
        <p:spPr>
          <a:xfrm>
            <a:off x="395271" y="5184457"/>
            <a:ext cx="311585" cy="322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5</a:t>
            </a:r>
            <a:endParaRPr lang="ru-RU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04460" y="2124271"/>
            <a:ext cx="7744139" cy="656834"/>
            <a:chOff x="162975" y="2128257"/>
            <a:chExt cx="8312155" cy="656834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330197" y="2183891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Отсутствие просроченной задолженности по налогам, сборам и т.п., превышающей 50 тыс. руб.</a:t>
              </a:r>
            </a:p>
          </p:txBody>
        </p:sp>
        <p:sp>
          <p:nvSpPr>
            <p:cNvPr id="32" name="Овал 31"/>
            <p:cNvSpPr/>
            <p:nvPr/>
          </p:nvSpPr>
          <p:spPr>
            <a:xfrm>
              <a:off x="162975" y="2128257"/>
              <a:ext cx="334436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</a:rPr>
                <a:t>2</a:t>
              </a:r>
            </a:p>
          </p:txBody>
        </p:sp>
      </p:grpSp>
      <p:cxnSp>
        <p:nvCxnSpPr>
          <p:cNvPr id="33" name="Прямая соединительная линия 32"/>
          <p:cNvCxnSpPr/>
          <p:nvPr/>
        </p:nvCxnSpPr>
        <p:spPr>
          <a:xfrm>
            <a:off x="9802406" y="1358294"/>
            <a:ext cx="0" cy="25200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816575" y="1740491"/>
            <a:ext cx="0" cy="25200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077001" y="2491172"/>
            <a:ext cx="25690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Поддержка не оказывается</a:t>
            </a:r>
            <a:r>
              <a:rPr lang="en-US" sz="1400" b="1" dirty="0" smtClean="0">
                <a:solidFill>
                  <a:srgbClr val="C00000"/>
                </a:solidFill>
              </a:rPr>
              <a:t>: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8850276" y="2491172"/>
            <a:ext cx="323963" cy="3006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608041" y="2898728"/>
            <a:ext cx="3439722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Игорный бизнес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Производство и реализация подакцизных товаров </a:t>
            </a:r>
            <a:b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(ст. 181 НК РФ); 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Добыча и реализация полезных ископаемых                  </a:t>
            </a:r>
            <a:b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(ст. 337 НК РФ); 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Участники соглашений о разделе продукции; 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Кредитные организации;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Страховые организации;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Инвестиционные фонды; 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Негосударственные пенсионные фонды;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Профессиональные участники рынка ценных бумаг; </a:t>
            </a: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2425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Ломбарды</a:t>
            </a:r>
          </a:p>
          <a:p>
            <a:endParaRPr lang="ru-RU" sz="1050" b="1" dirty="0" smtClean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8164427" y="1435677"/>
            <a:ext cx="684000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Прямоугольный треугольник 42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12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210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71022" cy="6180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618067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ый треугольник 9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13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object 6"/>
          <p:cNvSpPr txBox="1"/>
          <p:nvPr/>
        </p:nvSpPr>
        <p:spPr>
          <a:xfrm>
            <a:off x="330199" y="121831"/>
            <a:ext cx="9101667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Технология предоставления Корпорацией независимой гарантии </a:t>
            </a: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1083732" y="944063"/>
            <a:ext cx="11854653" cy="50356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2pPr>
            <a:lvl3pPr marL="24296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3pPr>
            <a:lvl4pPr marL="47643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4pPr>
            <a:lvl5pPr marL="719391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5pPr>
            <a:lvl6pPr marL="1495728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6pPr>
            <a:lvl7pPr marL="2042391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7pPr>
            <a:lvl8pPr marL="258905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8pPr>
            <a:lvl9pPr marL="313571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just" defTabSz="121860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59"/>
              </a:spcAft>
              <a:buClrTx/>
              <a:buSzTx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Взаимодействие с Корпорацией по вопросу получения гарантии и подписания гарантийной документации </a:t>
            </a:r>
          </a:p>
          <a:p>
            <a:pPr marR="0" lvl="0" algn="just" defTabSz="121860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59"/>
              </a:spcAft>
              <a:buClrTx/>
              <a:buSzTx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осуществляет Банк-партнер</a:t>
            </a:r>
          </a:p>
          <a:p>
            <a:pPr marL="0" marR="0" lvl="0" indent="0" algn="just" defTabSz="121860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59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69876" y="1045545"/>
            <a:ext cx="323963" cy="3006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0" name="Block Arc 51"/>
          <p:cNvSpPr/>
          <p:nvPr/>
        </p:nvSpPr>
        <p:spPr>
          <a:xfrm>
            <a:off x="7275758" y="3116737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Block Arc 52"/>
          <p:cNvSpPr/>
          <p:nvPr/>
        </p:nvSpPr>
        <p:spPr>
          <a:xfrm rot="10800000">
            <a:off x="3043570" y="3119858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Block Arc 53"/>
          <p:cNvSpPr/>
          <p:nvPr/>
        </p:nvSpPr>
        <p:spPr>
          <a:xfrm>
            <a:off x="1632245" y="3121060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Block Arc 54"/>
          <p:cNvSpPr/>
          <p:nvPr/>
        </p:nvSpPr>
        <p:spPr>
          <a:xfrm rot="10800000">
            <a:off x="8687184" y="3118898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Block Arc 55"/>
          <p:cNvSpPr/>
          <p:nvPr/>
        </p:nvSpPr>
        <p:spPr>
          <a:xfrm>
            <a:off x="4446859" y="3121060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Block Arc 54"/>
          <p:cNvSpPr/>
          <p:nvPr/>
        </p:nvSpPr>
        <p:spPr>
          <a:xfrm rot="10800000">
            <a:off x="5862486" y="3123223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088956" y="3517934"/>
            <a:ext cx="757725" cy="7563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739" y="3534186"/>
            <a:ext cx="723824" cy="72382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182666" y="2287176"/>
            <a:ext cx="24858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1. Заемщик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Обращается в Банк- партнер с заявкой на получение кредита</a:t>
            </a:r>
          </a:p>
          <a:p>
            <a:pPr algn="ctr"/>
            <a:endParaRPr lang="ru-RU" sz="14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91416" y="4910392"/>
            <a:ext cx="296749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. Банк-партнер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Принимает решение о предоставлении кредита и его частичном обеспечении независимой гарантией Корпорации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ru-RU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Направляет пакет документов Клиента в Корпорацию для получения гарантии</a:t>
            </a:r>
          </a:p>
          <a:p>
            <a:pPr algn="ctr"/>
            <a:endParaRPr lang="ru-RU" sz="14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297" y="3744980"/>
            <a:ext cx="873936" cy="30223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931066" y="2102510"/>
            <a:ext cx="27003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. Корпорация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Принимает решение о предоставлении гарантии и уведомляет Банк-Партнер и Заемщика</a:t>
            </a:r>
          </a:p>
          <a:p>
            <a:pPr algn="ctr"/>
            <a:endParaRPr lang="ru-RU" sz="14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58908" y="4903332"/>
            <a:ext cx="2967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4. Банк-партнер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Оформляет кредитно-обеспечительную документацию и направляет ее в Корпорацию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404" y="3744980"/>
            <a:ext cx="873936" cy="302236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6724239" y="1570113"/>
            <a:ext cx="27003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5. Корпорация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основании кредитно-обеспечительной документации Банка-партнера оформляет гарантийную документацию и направляет ее в Банк-партнер для организации подписания</a:t>
            </a:r>
          </a:p>
          <a:p>
            <a:pPr algn="ctr"/>
            <a:endParaRPr lang="ru-RU" sz="14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9137404" y="3628066"/>
            <a:ext cx="757725" cy="7563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187" y="3644318"/>
            <a:ext cx="723824" cy="72382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8326400" y="4903332"/>
            <a:ext cx="24858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6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. Заемщик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Подписывает кредитно-обеспечительную и гарантийную документацию, оплачивает вознаграждение Корпорации</a:t>
            </a:r>
          </a:p>
        </p:txBody>
      </p:sp>
      <p:sp>
        <p:nvSpPr>
          <p:cNvPr id="37" name="Овал 36"/>
          <p:cNvSpPr/>
          <p:nvPr/>
        </p:nvSpPr>
        <p:spPr>
          <a:xfrm>
            <a:off x="3468085" y="3570164"/>
            <a:ext cx="757725" cy="7563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6319571" y="3576784"/>
            <a:ext cx="757725" cy="7563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270" y="3534186"/>
            <a:ext cx="805127" cy="805127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36" y="3552251"/>
            <a:ext cx="805127" cy="80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2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71022" cy="6180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61806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0199" y="121831"/>
            <a:ext cx="9101667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>
                <a:solidFill>
                  <a:srgbClr val="FFFFFF"/>
                </a:solidFill>
                <a:cs typeface="Arial"/>
              </a:rPr>
              <a:t>Д</a:t>
            </a: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окументы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рямоугольный треугольник 10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14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A7A88A23-1741-42DF-9C25-0E24A9B160AE}"/>
              </a:ext>
            </a:extLst>
          </p:cNvPr>
          <p:cNvSpPr>
            <a:spLocks noEditPoints="1"/>
          </p:cNvSpPr>
          <p:nvPr/>
        </p:nvSpPr>
        <p:spPr bwMode="auto">
          <a:xfrm>
            <a:off x="1096653" y="2631467"/>
            <a:ext cx="506770" cy="414993"/>
          </a:xfrm>
          <a:custGeom>
            <a:avLst/>
            <a:gdLst>
              <a:gd name="T0" fmla="*/ 308 w 445"/>
              <a:gd name="T1" fmla="*/ 41 h 358"/>
              <a:gd name="T2" fmla="*/ 288 w 445"/>
              <a:gd name="T3" fmla="*/ 12 h 358"/>
              <a:gd name="T4" fmla="*/ 183 w 445"/>
              <a:gd name="T5" fmla="*/ 31 h 358"/>
              <a:gd name="T6" fmla="*/ 89 w 445"/>
              <a:gd name="T7" fmla="*/ 49 h 358"/>
              <a:gd name="T8" fmla="*/ 34 w 445"/>
              <a:gd name="T9" fmla="*/ 158 h 358"/>
              <a:gd name="T10" fmla="*/ 223 w 445"/>
              <a:gd name="T11" fmla="*/ 355 h 358"/>
              <a:gd name="T12" fmla="*/ 239 w 445"/>
              <a:gd name="T13" fmla="*/ 354 h 358"/>
              <a:gd name="T14" fmla="*/ 68 w 445"/>
              <a:gd name="T15" fmla="*/ 193 h 358"/>
              <a:gd name="T16" fmla="*/ 72 w 445"/>
              <a:gd name="T17" fmla="*/ 102 h 358"/>
              <a:gd name="T18" fmla="*/ 175 w 445"/>
              <a:gd name="T19" fmla="*/ 53 h 358"/>
              <a:gd name="T20" fmla="*/ 252 w 445"/>
              <a:gd name="T21" fmla="*/ 35 h 358"/>
              <a:gd name="T22" fmla="*/ 271 w 445"/>
              <a:gd name="T23" fmla="*/ 48 h 358"/>
              <a:gd name="T24" fmla="*/ 227 w 445"/>
              <a:gd name="T25" fmla="*/ 72 h 358"/>
              <a:gd name="T26" fmla="*/ 159 w 445"/>
              <a:gd name="T27" fmla="*/ 95 h 358"/>
              <a:gd name="T28" fmla="*/ 131 w 445"/>
              <a:gd name="T29" fmla="*/ 144 h 358"/>
              <a:gd name="T30" fmla="*/ 234 w 445"/>
              <a:gd name="T31" fmla="*/ 153 h 358"/>
              <a:gd name="T32" fmla="*/ 357 w 445"/>
              <a:gd name="T33" fmla="*/ 256 h 358"/>
              <a:gd name="T34" fmla="*/ 364 w 445"/>
              <a:gd name="T35" fmla="*/ 237 h 358"/>
              <a:gd name="T36" fmla="*/ 220 w 445"/>
              <a:gd name="T37" fmla="*/ 132 h 358"/>
              <a:gd name="T38" fmla="*/ 143 w 445"/>
              <a:gd name="T39" fmla="*/ 121 h 358"/>
              <a:gd name="T40" fmla="*/ 230 w 445"/>
              <a:gd name="T41" fmla="*/ 96 h 358"/>
              <a:gd name="T42" fmla="*/ 305 w 445"/>
              <a:gd name="T43" fmla="*/ 63 h 358"/>
              <a:gd name="T44" fmla="*/ 390 w 445"/>
              <a:gd name="T45" fmla="*/ 111 h 358"/>
              <a:gd name="T46" fmla="*/ 360 w 445"/>
              <a:gd name="T47" fmla="*/ 205 h 358"/>
              <a:gd name="T48" fmla="*/ 378 w 445"/>
              <a:gd name="T49" fmla="*/ 217 h 358"/>
              <a:gd name="T50" fmla="*/ 407 w 445"/>
              <a:gd name="T51" fmla="*/ 97 h 358"/>
              <a:gd name="T52" fmla="*/ 85 w 445"/>
              <a:gd name="T53" fmla="*/ 40 h 358"/>
              <a:gd name="T54" fmla="*/ 73 w 445"/>
              <a:gd name="T55" fmla="*/ 21 h 358"/>
              <a:gd name="T56" fmla="*/ 13 w 445"/>
              <a:gd name="T57" fmla="*/ 160 h 358"/>
              <a:gd name="T58" fmla="*/ 24 w 445"/>
              <a:gd name="T59" fmla="*/ 149 h 358"/>
              <a:gd name="T60" fmla="*/ 443 w 445"/>
              <a:gd name="T61" fmla="*/ 95 h 358"/>
              <a:gd name="T62" fmla="*/ 314 w 445"/>
              <a:gd name="T63" fmla="*/ 16 h 358"/>
              <a:gd name="T64" fmla="*/ 422 w 445"/>
              <a:gd name="T65" fmla="*/ 102 h 358"/>
              <a:gd name="T66" fmla="*/ 436 w 445"/>
              <a:gd name="T67" fmla="*/ 109 h 358"/>
              <a:gd name="T68" fmla="*/ 249 w 445"/>
              <a:gd name="T69" fmla="*/ 188 h 358"/>
              <a:gd name="T70" fmla="*/ 234 w 445"/>
              <a:gd name="T71" fmla="*/ 205 h 358"/>
              <a:gd name="T72" fmla="*/ 336 w 445"/>
              <a:gd name="T73" fmla="*/ 292 h 358"/>
              <a:gd name="T74" fmla="*/ 344 w 445"/>
              <a:gd name="T75" fmla="*/ 272 h 358"/>
              <a:gd name="T76" fmla="*/ 217 w 445"/>
              <a:gd name="T77" fmla="*/ 214 h 358"/>
              <a:gd name="T78" fmla="*/ 202 w 445"/>
              <a:gd name="T79" fmla="*/ 231 h 358"/>
              <a:gd name="T80" fmla="*/ 308 w 445"/>
              <a:gd name="T81" fmla="*/ 318 h 358"/>
              <a:gd name="T82" fmla="*/ 315 w 445"/>
              <a:gd name="T83" fmla="*/ 299 h 358"/>
              <a:gd name="T84" fmla="*/ 180 w 445"/>
              <a:gd name="T85" fmla="*/ 237 h 358"/>
              <a:gd name="T86" fmla="*/ 166 w 445"/>
              <a:gd name="T87" fmla="*/ 254 h 358"/>
              <a:gd name="T88" fmla="*/ 273 w 445"/>
              <a:gd name="T89" fmla="*/ 340 h 358"/>
              <a:gd name="T90" fmla="*/ 280 w 445"/>
              <a:gd name="T91" fmla="*/ 32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45" h="358">
                <a:moveTo>
                  <a:pt x="361" y="57"/>
                </a:moveTo>
                <a:cubicBezTo>
                  <a:pt x="341" y="47"/>
                  <a:pt x="310" y="41"/>
                  <a:pt x="308" y="41"/>
                </a:cubicBezTo>
                <a:cubicBezTo>
                  <a:pt x="304" y="41"/>
                  <a:pt x="300" y="41"/>
                  <a:pt x="296" y="41"/>
                </a:cubicBezTo>
                <a:cubicBezTo>
                  <a:pt x="297" y="31"/>
                  <a:pt x="294" y="20"/>
                  <a:pt x="288" y="12"/>
                </a:cubicBezTo>
                <a:cubicBezTo>
                  <a:pt x="280" y="0"/>
                  <a:pt x="265" y="6"/>
                  <a:pt x="244" y="14"/>
                </a:cubicBezTo>
                <a:cubicBezTo>
                  <a:pt x="226" y="21"/>
                  <a:pt x="204" y="29"/>
                  <a:pt x="183" y="31"/>
                </a:cubicBezTo>
                <a:cubicBezTo>
                  <a:pt x="181" y="31"/>
                  <a:pt x="178" y="31"/>
                  <a:pt x="174" y="31"/>
                </a:cubicBezTo>
                <a:cubicBezTo>
                  <a:pt x="139" y="33"/>
                  <a:pt x="105" y="35"/>
                  <a:pt x="89" y="49"/>
                </a:cubicBezTo>
                <a:cubicBezTo>
                  <a:pt x="88" y="50"/>
                  <a:pt x="65" y="71"/>
                  <a:pt x="53" y="91"/>
                </a:cubicBezTo>
                <a:cubicBezTo>
                  <a:pt x="42" y="110"/>
                  <a:pt x="36" y="138"/>
                  <a:pt x="34" y="158"/>
                </a:cubicBezTo>
                <a:cubicBezTo>
                  <a:pt x="32" y="177"/>
                  <a:pt x="39" y="196"/>
                  <a:pt x="54" y="209"/>
                </a:cubicBezTo>
                <a:cubicBezTo>
                  <a:pt x="223" y="355"/>
                  <a:pt x="223" y="355"/>
                  <a:pt x="223" y="355"/>
                </a:cubicBezTo>
                <a:cubicBezTo>
                  <a:pt x="225" y="357"/>
                  <a:pt x="228" y="358"/>
                  <a:pt x="230" y="358"/>
                </a:cubicBezTo>
                <a:cubicBezTo>
                  <a:pt x="234" y="358"/>
                  <a:pt x="237" y="356"/>
                  <a:pt x="239" y="354"/>
                </a:cubicBezTo>
                <a:cubicBezTo>
                  <a:pt x="243" y="349"/>
                  <a:pt x="242" y="342"/>
                  <a:pt x="238" y="338"/>
                </a:cubicBezTo>
                <a:cubicBezTo>
                  <a:pt x="68" y="193"/>
                  <a:pt x="68" y="193"/>
                  <a:pt x="68" y="193"/>
                </a:cubicBezTo>
                <a:cubicBezTo>
                  <a:pt x="59" y="185"/>
                  <a:pt x="55" y="173"/>
                  <a:pt x="56" y="161"/>
                </a:cubicBezTo>
                <a:cubicBezTo>
                  <a:pt x="59" y="135"/>
                  <a:pt x="65" y="115"/>
                  <a:pt x="72" y="102"/>
                </a:cubicBezTo>
                <a:cubicBezTo>
                  <a:pt x="82" y="85"/>
                  <a:pt x="104" y="66"/>
                  <a:pt x="104" y="66"/>
                </a:cubicBezTo>
                <a:cubicBezTo>
                  <a:pt x="115" y="56"/>
                  <a:pt x="154" y="54"/>
                  <a:pt x="175" y="53"/>
                </a:cubicBezTo>
                <a:cubicBezTo>
                  <a:pt x="179" y="53"/>
                  <a:pt x="182" y="53"/>
                  <a:pt x="184" y="53"/>
                </a:cubicBezTo>
                <a:cubicBezTo>
                  <a:pt x="209" y="51"/>
                  <a:pt x="234" y="42"/>
                  <a:pt x="252" y="35"/>
                </a:cubicBezTo>
                <a:cubicBezTo>
                  <a:pt x="259" y="32"/>
                  <a:pt x="267" y="29"/>
                  <a:pt x="272" y="27"/>
                </a:cubicBezTo>
                <a:cubicBezTo>
                  <a:pt x="275" y="34"/>
                  <a:pt x="274" y="43"/>
                  <a:pt x="271" y="48"/>
                </a:cubicBezTo>
                <a:cubicBezTo>
                  <a:pt x="271" y="48"/>
                  <a:pt x="271" y="49"/>
                  <a:pt x="270" y="49"/>
                </a:cubicBezTo>
                <a:cubicBezTo>
                  <a:pt x="257" y="55"/>
                  <a:pt x="242" y="63"/>
                  <a:pt x="227" y="72"/>
                </a:cubicBezTo>
                <a:cubicBezTo>
                  <a:pt x="219" y="76"/>
                  <a:pt x="219" y="76"/>
                  <a:pt x="219" y="76"/>
                </a:cubicBezTo>
                <a:cubicBezTo>
                  <a:pt x="201" y="87"/>
                  <a:pt x="178" y="91"/>
                  <a:pt x="159" y="95"/>
                </a:cubicBezTo>
                <a:cubicBezTo>
                  <a:pt x="137" y="99"/>
                  <a:pt x="121" y="102"/>
                  <a:pt x="120" y="117"/>
                </a:cubicBezTo>
                <a:cubicBezTo>
                  <a:pt x="120" y="128"/>
                  <a:pt x="124" y="138"/>
                  <a:pt x="131" y="144"/>
                </a:cubicBezTo>
                <a:cubicBezTo>
                  <a:pt x="152" y="163"/>
                  <a:pt x="196" y="158"/>
                  <a:pt x="223" y="154"/>
                </a:cubicBezTo>
                <a:cubicBezTo>
                  <a:pt x="227" y="154"/>
                  <a:pt x="231" y="153"/>
                  <a:pt x="234" y="153"/>
                </a:cubicBezTo>
                <a:cubicBezTo>
                  <a:pt x="251" y="168"/>
                  <a:pt x="325" y="233"/>
                  <a:pt x="350" y="254"/>
                </a:cubicBezTo>
                <a:cubicBezTo>
                  <a:pt x="352" y="256"/>
                  <a:pt x="354" y="256"/>
                  <a:pt x="357" y="256"/>
                </a:cubicBezTo>
                <a:cubicBezTo>
                  <a:pt x="360" y="256"/>
                  <a:pt x="363" y="255"/>
                  <a:pt x="365" y="253"/>
                </a:cubicBezTo>
                <a:cubicBezTo>
                  <a:pt x="369" y="248"/>
                  <a:pt x="369" y="241"/>
                  <a:pt x="364" y="237"/>
                </a:cubicBezTo>
                <a:cubicBezTo>
                  <a:pt x="319" y="198"/>
                  <a:pt x="251" y="139"/>
                  <a:pt x="247" y="135"/>
                </a:cubicBezTo>
                <a:cubicBezTo>
                  <a:pt x="242" y="129"/>
                  <a:pt x="236" y="130"/>
                  <a:pt x="220" y="132"/>
                </a:cubicBezTo>
                <a:cubicBezTo>
                  <a:pt x="200" y="135"/>
                  <a:pt x="159" y="140"/>
                  <a:pt x="146" y="128"/>
                </a:cubicBezTo>
                <a:cubicBezTo>
                  <a:pt x="145" y="127"/>
                  <a:pt x="143" y="125"/>
                  <a:pt x="143" y="121"/>
                </a:cubicBezTo>
                <a:cubicBezTo>
                  <a:pt x="147" y="120"/>
                  <a:pt x="156" y="118"/>
                  <a:pt x="163" y="117"/>
                </a:cubicBezTo>
                <a:cubicBezTo>
                  <a:pt x="182" y="113"/>
                  <a:pt x="208" y="108"/>
                  <a:pt x="230" y="96"/>
                </a:cubicBezTo>
                <a:cubicBezTo>
                  <a:pt x="232" y="94"/>
                  <a:pt x="235" y="93"/>
                  <a:pt x="238" y="91"/>
                </a:cubicBezTo>
                <a:cubicBezTo>
                  <a:pt x="256" y="81"/>
                  <a:pt x="290" y="61"/>
                  <a:pt x="305" y="63"/>
                </a:cubicBezTo>
                <a:cubicBezTo>
                  <a:pt x="305" y="63"/>
                  <a:pt x="334" y="68"/>
                  <a:pt x="352" y="77"/>
                </a:cubicBezTo>
                <a:cubicBezTo>
                  <a:pt x="363" y="83"/>
                  <a:pt x="376" y="95"/>
                  <a:pt x="390" y="111"/>
                </a:cubicBezTo>
                <a:cubicBezTo>
                  <a:pt x="401" y="123"/>
                  <a:pt x="402" y="140"/>
                  <a:pt x="394" y="152"/>
                </a:cubicBezTo>
                <a:cubicBezTo>
                  <a:pt x="360" y="205"/>
                  <a:pt x="360" y="205"/>
                  <a:pt x="360" y="205"/>
                </a:cubicBezTo>
                <a:cubicBezTo>
                  <a:pt x="356" y="210"/>
                  <a:pt x="358" y="217"/>
                  <a:pt x="363" y="220"/>
                </a:cubicBezTo>
                <a:cubicBezTo>
                  <a:pt x="368" y="223"/>
                  <a:pt x="375" y="222"/>
                  <a:pt x="378" y="217"/>
                </a:cubicBezTo>
                <a:cubicBezTo>
                  <a:pt x="412" y="164"/>
                  <a:pt x="412" y="164"/>
                  <a:pt x="412" y="164"/>
                </a:cubicBezTo>
                <a:cubicBezTo>
                  <a:pt x="426" y="143"/>
                  <a:pt x="424" y="116"/>
                  <a:pt x="407" y="97"/>
                </a:cubicBezTo>
                <a:cubicBezTo>
                  <a:pt x="391" y="78"/>
                  <a:pt x="375" y="64"/>
                  <a:pt x="361" y="57"/>
                </a:cubicBezTo>
                <a:close/>
                <a:moveTo>
                  <a:pt x="85" y="40"/>
                </a:moveTo>
                <a:cubicBezTo>
                  <a:pt x="90" y="36"/>
                  <a:pt x="92" y="29"/>
                  <a:pt x="88" y="24"/>
                </a:cubicBezTo>
                <a:cubicBezTo>
                  <a:pt x="85" y="19"/>
                  <a:pt x="78" y="18"/>
                  <a:pt x="73" y="21"/>
                </a:cubicBezTo>
                <a:cubicBezTo>
                  <a:pt x="38" y="44"/>
                  <a:pt x="0" y="105"/>
                  <a:pt x="2" y="150"/>
                </a:cubicBezTo>
                <a:cubicBezTo>
                  <a:pt x="2" y="156"/>
                  <a:pt x="7" y="160"/>
                  <a:pt x="13" y="160"/>
                </a:cubicBezTo>
                <a:cubicBezTo>
                  <a:pt x="13" y="160"/>
                  <a:pt x="13" y="160"/>
                  <a:pt x="13" y="160"/>
                </a:cubicBezTo>
                <a:cubicBezTo>
                  <a:pt x="19" y="160"/>
                  <a:pt x="24" y="155"/>
                  <a:pt x="24" y="149"/>
                </a:cubicBezTo>
                <a:cubicBezTo>
                  <a:pt x="22" y="113"/>
                  <a:pt x="56" y="59"/>
                  <a:pt x="85" y="40"/>
                </a:cubicBezTo>
                <a:close/>
                <a:moveTo>
                  <a:pt x="443" y="95"/>
                </a:moveTo>
                <a:cubicBezTo>
                  <a:pt x="428" y="51"/>
                  <a:pt x="366" y="16"/>
                  <a:pt x="327" y="8"/>
                </a:cubicBezTo>
                <a:cubicBezTo>
                  <a:pt x="321" y="7"/>
                  <a:pt x="316" y="10"/>
                  <a:pt x="314" y="16"/>
                </a:cubicBezTo>
                <a:cubicBezTo>
                  <a:pt x="313" y="22"/>
                  <a:pt x="317" y="28"/>
                  <a:pt x="323" y="30"/>
                </a:cubicBezTo>
                <a:cubicBezTo>
                  <a:pt x="357" y="37"/>
                  <a:pt x="411" y="68"/>
                  <a:pt x="422" y="102"/>
                </a:cubicBezTo>
                <a:cubicBezTo>
                  <a:pt x="424" y="106"/>
                  <a:pt x="428" y="109"/>
                  <a:pt x="433" y="109"/>
                </a:cubicBezTo>
                <a:cubicBezTo>
                  <a:pt x="434" y="109"/>
                  <a:pt x="435" y="109"/>
                  <a:pt x="436" y="109"/>
                </a:cubicBezTo>
                <a:cubicBezTo>
                  <a:pt x="442" y="107"/>
                  <a:pt x="445" y="100"/>
                  <a:pt x="443" y="95"/>
                </a:cubicBezTo>
                <a:close/>
                <a:moveTo>
                  <a:pt x="249" y="188"/>
                </a:moveTo>
                <a:cubicBezTo>
                  <a:pt x="244" y="184"/>
                  <a:pt x="237" y="184"/>
                  <a:pt x="233" y="189"/>
                </a:cubicBezTo>
                <a:cubicBezTo>
                  <a:pt x="229" y="194"/>
                  <a:pt x="229" y="201"/>
                  <a:pt x="234" y="205"/>
                </a:cubicBezTo>
                <a:cubicBezTo>
                  <a:pt x="329" y="289"/>
                  <a:pt x="329" y="289"/>
                  <a:pt x="329" y="289"/>
                </a:cubicBezTo>
                <a:cubicBezTo>
                  <a:pt x="331" y="291"/>
                  <a:pt x="334" y="292"/>
                  <a:pt x="336" y="292"/>
                </a:cubicBezTo>
                <a:cubicBezTo>
                  <a:pt x="339" y="292"/>
                  <a:pt x="343" y="290"/>
                  <a:pt x="345" y="288"/>
                </a:cubicBezTo>
                <a:cubicBezTo>
                  <a:pt x="349" y="283"/>
                  <a:pt x="348" y="276"/>
                  <a:pt x="344" y="272"/>
                </a:cubicBezTo>
                <a:lnTo>
                  <a:pt x="249" y="188"/>
                </a:lnTo>
                <a:close/>
                <a:moveTo>
                  <a:pt x="217" y="214"/>
                </a:moveTo>
                <a:cubicBezTo>
                  <a:pt x="212" y="210"/>
                  <a:pt x="205" y="210"/>
                  <a:pt x="201" y="215"/>
                </a:cubicBezTo>
                <a:cubicBezTo>
                  <a:pt x="197" y="220"/>
                  <a:pt x="198" y="227"/>
                  <a:pt x="202" y="231"/>
                </a:cubicBezTo>
                <a:cubicBezTo>
                  <a:pt x="301" y="315"/>
                  <a:pt x="301" y="315"/>
                  <a:pt x="301" y="315"/>
                </a:cubicBezTo>
                <a:cubicBezTo>
                  <a:pt x="303" y="317"/>
                  <a:pt x="306" y="318"/>
                  <a:pt x="308" y="318"/>
                </a:cubicBezTo>
                <a:cubicBezTo>
                  <a:pt x="311" y="318"/>
                  <a:pt x="314" y="317"/>
                  <a:pt x="316" y="314"/>
                </a:cubicBezTo>
                <a:cubicBezTo>
                  <a:pt x="320" y="310"/>
                  <a:pt x="320" y="303"/>
                  <a:pt x="315" y="299"/>
                </a:cubicBezTo>
                <a:lnTo>
                  <a:pt x="217" y="214"/>
                </a:lnTo>
                <a:close/>
                <a:moveTo>
                  <a:pt x="180" y="237"/>
                </a:moveTo>
                <a:cubicBezTo>
                  <a:pt x="175" y="233"/>
                  <a:pt x="168" y="233"/>
                  <a:pt x="165" y="238"/>
                </a:cubicBezTo>
                <a:cubicBezTo>
                  <a:pt x="161" y="243"/>
                  <a:pt x="161" y="250"/>
                  <a:pt x="166" y="254"/>
                </a:cubicBezTo>
                <a:cubicBezTo>
                  <a:pt x="266" y="338"/>
                  <a:pt x="266" y="338"/>
                  <a:pt x="266" y="338"/>
                </a:cubicBezTo>
                <a:cubicBezTo>
                  <a:pt x="268" y="339"/>
                  <a:pt x="270" y="340"/>
                  <a:pt x="273" y="340"/>
                </a:cubicBezTo>
                <a:cubicBezTo>
                  <a:pt x="276" y="340"/>
                  <a:pt x="279" y="339"/>
                  <a:pt x="281" y="336"/>
                </a:cubicBezTo>
                <a:cubicBezTo>
                  <a:pt x="285" y="332"/>
                  <a:pt x="285" y="325"/>
                  <a:pt x="280" y="321"/>
                </a:cubicBezTo>
                <a:lnTo>
                  <a:pt x="180" y="23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xtLst/>
        </p:spPr>
        <p:txBody>
          <a:bodyPr vert="horz" wrap="square" lIns="89533" tIns="44766" rIns="89533" bIns="44766" numCol="1" anchor="t" anchorCtr="0" compatLnSpc="1">
            <a:prstTxWarp prst="textNoShape">
              <a:avLst/>
            </a:prstTxWarp>
          </a:bodyPr>
          <a:lstStyle/>
          <a:p>
            <a:pPr defTabSz="1020833"/>
            <a:endParaRPr lang="en-US" sz="2073" dirty="0"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99615" y="2673495"/>
            <a:ext cx="965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Правила взаимодействия банков с Корпорацией при предоставлении независимых гарантий</a:t>
            </a:r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86" y="3175709"/>
            <a:ext cx="1004428" cy="1004428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899614" y="3493257"/>
            <a:ext cx="8181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Каталог продуктов, все виды и условия независимых гарантий (приложение 6) 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37" y="5145336"/>
            <a:ext cx="918753" cy="918753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1899614" y="5362142"/>
            <a:ext cx="7723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Перечень документов для Заемщика (приложение №8)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86" y="4227232"/>
            <a:ext cx="918104" cy="918104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1899614" y="4501618"/>
            <a:ext cx="9450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Заявка на получение независимой гарантии (приложение №7)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7134" y="5853334"/>
            <a:ext cx="353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solidFill>
                  <a:srgbClr val="4472C4">
                    <a:lumMod val="50000"/>
                  </a:srgbClr>
                </a:solidFill>
                <a:hlinkClick r:id="rId7"/>
              </a:rPr>
              <a:t>corpmsp.ru/</a:t>
            </a:r>
            <a:r>
              <a:rPr lang="ru-RU" dirty="0" err="1" smtClean="0">
                <a:solidFill>
                  <a:srgbClr val="4472C4">
                    <a:lumMod val="50000"/>
                  </a:srgbClr>
                </a:solidFill>
                <a:hlinkClick r:id="rId7"/>
              </a:rPr>
              <a:t>bankam</a:t>
            </a:r>
            <a:r>
              <a:rPr lang="ru-RU" dirty="0" smtClean="0">
                <a:solidFill>
                  <a:srgbClr val="4472C4">
                    <a:lumMod val="50000"/>
                  </a:srgbClr>
                </a:solidFill>
                <a:hlinkClick r:id="rId7"/>
              </a:rPr>
              <a:t>/</a:t>
            </a:r>
            <a:r>
              <a:rPr lang="ru-RU" dirty="0" err="1" smtClean="0">
                <a:solidFill>
                  <a:srgbClr val="4472C4">
                    <a:lumMod val="50000"/>
                  </a:srgbClr>
                </a:solidFill>
                <a:hlinkClick r:id="rId7"/>
              </a:rPr>
              <a:t>trebovania</a:t>
            </a:r>
            <a:endParaRPr lang="ru-RU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0337" y="950495"/>
            <a:ext cx="1074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Ознакомиться с документами по вопросам получения финансовой поддержки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можно на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сайте Корпорации МСП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 разделе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Главная / Банкам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и кредитным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организациям / 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Правила взаимодействия банков с акционерным обществом «Федеральная корпорация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развитию малого и среднего предпринимательства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»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3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35091"/>
            <a:ext cx="12192000" cy="311181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Акционерное общество «Федеральная корпорация </a:t>
            </a:r>
            <a:br>
              <a:rPr lang="ru-RU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по развитию малого и среднего предпринимательства»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Москва, Славянская площадь, д. 4, стр. 1, тел. +7</a:t>
            </a:r>
            <a: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 (</a:t>
            </a: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495</a:t>
            </a:r>
            <a: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)</a:t>
            </a: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 698</a:t>
            </a:r>
            <a: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-</a:t>
            </a: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98</a:t>
            </a:r>
            <a: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-</a:t>
            </a: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www.corpmsp.ru</a:t>
            </a: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, </a:t>
            </a:r>
            <a:r>
              <a:rPr lang="en-US" sz="2800" u="sng" dirty="0">
                <a:solidFill>
                  <a:schemeClr val="bg1"/>
                </a:solidFill>
                <a:cs typeface="Arial" panose="020B0604020202020204" pitchFamily="34" charset="0"/>
              </a:rPr>
              <a:t>info</a:t>
            </a:r>
            <a:r>
              <a:rPr lang="ru-RU" sz="2800" u="sng" dirty="0">
                <a:solidFill>
                  <a:schemeClr val="bg1"/>
                </a:solidFill>
                <a:cs typeface="Arial" panose="020B0604020202020204" pitchFamily="34" charset="0"/>
              </a:rPr>
              <a:t>@</a:t>
            </a:r>
            <a:r>
              <a:rPr lang="en-US" sz="2800" u="sng" dirty="0" err="1">
                <a:solidFill>
                  <a:schemeClr val="bg1"/>
                </a:solidFill>
                <a:cs typeface="Arial" panose="020B0604020202020204" pitchFamily="34" charset="0"/>
              </a:rPr>
              <a:t>corpmsp</a:t>
            </a:r>
            <a:r>
              <a:rPr lang="ru-RU" sz="2800" u="sng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  <a:r>
              <a:rPr lang="en-US" sz="2800" u="sng" dirty="0" err="1">
                <a:solidFill>
                  <a:schemeClr val="bg1"/>
                </a:solidFill>
                <a:cs typeface="Arial" panose="020B0604020202020204" pitchFamily="34" charset="0"/>
              </a:rPr>
              <a:t>ru</a:t>
            </a:r>
            <a:r>
              <a:rPr lang="ru-RU" sz="2800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  <a:endParaRPr lang="en-GB" sz="2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06187"/>
            <a:ext cx="4446076" cy="202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3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71022" cy="6180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61806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0200" y="127851"/>
            <a:ext cx="79917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О Корпорации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30200" y="855379"/>
            <a:ext cx="11884197" cy="4159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3"/>
            <a:r>
              <a:rPr lang="ru-RU" sz="1800" b="1" dirty="0" smtClean="0">
                <a:solidFill>
                  <a:srgbClr val="C00000"/>
                </a:solidFill>
              </a:rPr>
              <a:t>АО «Федеральная корпорация по развитию малого и среднего предпринимательства»</a:t>
            </a:r>
            <a:endParaRPr lang="ru-RU" sz="1800" b="1" dirty="0">
              <a:solidFill>
                <a:srgbClr val="C00000"/>
              </a:solidFill>
            </a:endParaRPr>
          </a:p>
        </p:txBody>
      </p:sp>
      <p:pic>
        <p:nvPicPr>
          <p:cNvPr id="10" name="Picture 10" descr="C:\Users\jsauvageau\Desktop\4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696" y="1626989"/>
            <a:ext cx="762754" cy="762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90006" y="2462710"/>
            <a:ext cx="1490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Миссия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2056339" y="1811783"/>
            <a:ext cx="287867" cy="499533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20028" y="1801732"/>
            <a:ext cx="898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Расширение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доступа субъектов МСП к кредитным ресурсам, путем предоставления независимых гарантий АО «Корпорация «МСП» в качестве обеспечения по кредитам банков-партнеров</a:t>
            </a:r>
          </a:p>
        </p:txBody>
      </p:sp>
      <p:grpSp>
        <p:nvGrpSpPr>
          <p:cNvPr id="14" name="Group 632"/>
          <p:cNvGrpSpPr/>
          <p:nvPr/>
        </p:nvGrpSpPr>
        <p:grpSpPr>
          <a:xfrm>
            <a:off x="768224" y="3495112"/>
            <a:ext cx="933696" cy="1231619"/>
            <a:chOff x="10260013" y="4238625"/>
            <a:chExt cx="482600" cy="636588"/>
          </a:xfrm>
          <a:solidFill>
            <a:srgbClr val="3F4B69"/>
          </a:solidFill>
        </p:grpSpPr>
        <p:sp>
          <p:nvSpPr>
            <p:cNvPr id="15" name="Freeform 859"/>
            <p:cNvSpPr>
              <a:spLocks noEditPoints="1"/>
            </p:cNvSpPr>
            <p:nvPr/>
          </p:nvSpPr>
          <p:spPr bwMode="auto">
            <a:xfrm>
              <a:off x="10260013" y="4238625"/>
              <a:ext cx="482600" cy="636588"/>
            </a:xfrm>
            <a:custGeom>
              <a:avLst/>
              <a:gdLst>
                <a:gd name="T0" fmla="*/ 149 w 165"/>
                <a:gd name="T1" fmla="*/ 218 h 218"/>
                <a:gd name="T2" fmla="*/ 17 w 165"/>
                <a:gd name="T3" fmla="*/ 218 h 218"/>
                <a:gd name="T4" fmla="*/ 0 w 165"/>
                <a:gd name="T5" fmla="*/ 202 h 218"/>
                <a:gd name="T6" fmla="*/ 0 w 165"/>
                <a:gd name="T7" fmla="*/ 16 h 218"/>
                <a:gd name="T8" fmla="*/ 17 w 165"/>
                <a:gd name="T9" fmla="*/ 0 h 218"/>
                <a:gd name="T10" fmla="*/ 149 w 165"/>
                <a:gd name="T11" fmla="*/ 0 h 218"/>
                <a:gd name="T12" fmla="*/ 165 w 165"/>
                <a:gd name="T13" fmla="*/ 16 h 218"/>
                <a:gd name="T14" fmla="*/ 165 w 165"/>
                <a:gd name="T15" fmla="*/ 202 h 218"/>
                <a:gd name="T16" fmla="*/ 149 w 165"/>
                <a:gd name="T17" fmla="*/ 218 h 218"/>
                <a:gd name="T18" fmla="*/ 17 w 165"/>
                <a:gd name="T19" fmla="*/ 12 h 218"/>
                <a:gd name="T20" fmla="*/ 12 w 165"/>
                <a:gd name="T21" fmla="*/ 16 h 218"/>
                <a:gd name="T22" fmla="*/ 12 w 165"/>
                <a:gd name="T23" fmla="*/ 202 h 218"/>
                <a:gd name="T24" fmla="*/ 17 w 165"/>
                <a:gd name="T25" fmla="*/ 206 h 218"/>
                <a:gd name="T26" fmla="*/ 149 w 165"/>
                <a:gd name="T27" fmla="*/ 206 h 218"/>
                <a:gd name="T28" fmla="*/ 153 w 165"/>
                <a:gd name="T29" fmla="*/ 202 h 218"/>
                <a:gd name="T30" fmla="*/ 153 w 165"/>
                <a:gd name="T31" fmla="*/ 16 h 218"/>
                <a:gd name="T32" fmla="*/ 149 w 165"/>
                <a:gd name="T33" fmla="*/ 12 h 218"/>
                <a:gd name="T34" fmla="*/ 17 w 165"/>
                <a:gd name="T35" fmla="*/ 1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5" h="218">
                  <a:moveTo>
                    <a:pt x="149" y="218"/>
                  </a:moveTo>
                  <a:cubicBezTo>
                    <a:pt x="17" y="218"/>
                    <a:pt x="17" y="218"/>
                    <a:pt x="17" y="218"/>
                  </a:cubicBezTo>
                  <a:cubicBezTo>
                    <a:pt x="8" y="218"/>
                    <a:pt x="0" y="211"/>
                    <a:pt x="0" y="20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8" y="0"/>
                    <a:pt x="165" y="7"/>
                    <a:pt x="165" y="16"/>
                  </a:cubicBezTo>
                  <a:cubicBezTo>
                    <a:pt x="165" y="202"/>
                    <a:pt x="165" y="202"/>
                    <a:pt x="165" y="202"/>
                  </a:cubicBezTo>
                  <a:cubicBezTo>
                    <a:pt x="165" y="211"/>
                    <a:pt x="158" y="218"/>
                    <a:pt x="149" y="218"/>
                  </a:cubicBezTo>
                  <a:close/>
                  <a:moveTo>
                    <a:pt x="17" y="12"/>
                  </a:moveTo>
                  <a:cubicBezTo>
                    <a:pt x="14" y="12"/>
                    <a:pt x="12" y="14"/>
                    <a:pt x="12" y="16"/>
                  </a:cubicBezTo>
                  <a:cubicBezTo>
                    <a:pt x="12" y="202"/>
                    <a:pt x="12" y="202"/>
                    <a:pt x="12" y="202"/>
                  </a:cubicBezTo>
                  <a:cubicBezTo>
                    <a:pt x="12" y="204"/>
                    <a:pt x="14" y="206"/>
                    <a:pt x="17" y="206"/>
                  </a:cubicBezTo>
                  <a:cubicBezTo>
                    <a:pt x="149" y="206"/>
                    <a:pt x="149" y="206"/>
                    <a:pt x="149" y="206"/>
                  </a:cubicBezTo>
                  <a:cubicBezTo>
                    <a:pt x="151" y="206"/>
                    <a:pt x="153" y="204"/>
                    <a:pt x="153" y="202"/>
                  </a:cubicBezTo>
                  <a:cubicBezTo>
                    <a:pt x="153" y="16"/>
                    <a:pt x="153" y="16"/>
                    <a:pt x="153" y="16"/>
                  </a:cubicBezTo>
                  <a:cubicBezTo>
                    <a:pt x="153" y="14"/>
                    <a:pt x="151" y="12"/>
                    <a:pt x="149" y="12"/>
                  </a:cubicBezTo>
                  <a:lnTo>
                    <a:pt x="17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6" name="Freeform 860"/>
            <p:cNvSpPr>
              <a:spLocks/>
            </p:cNvSpPr>
            <p:nvPr/>
          </p:nvSpPr>
          <p:spPr bwMode="auto">
            <a:xfrm>
              <a:off x="10344150" y="4519613"/>
              <a:ext cx="312738" cy="34925"/>
            </a:xfrm>
            <a:custGeom>
              <a:avLst/>
              <a:gdLst>
                <a:gd name="T0" fmla="*/ 101 w 107"/>
                <a:gd name="T1" fmla="*/ 12 h 12"/>
                <a:gd name="T2" fmla="*/ 6 w 107"/>
                <a:gd name="T3" fmla="*/ 12 h 12"/>
                <a:gd name="T4" fmla="*/ 0 w 107"/>
                <a:gd name="T5" fmla="*/ 6 h 12"/>
                <a:gd name="T6" fmla="*/ 6 w 107"/>
                <a:gd name="T7" fmla="*/ 0 h 12"/>
                <a:gd name="T8" fmla="*/ 101 w 107"/>
                <a:gd name="T9" fmla="*/ 0 h 12"/>
                <a:gd name="T10" fmla="*/ 107 w 107"/>
                <a:gd name="T11" fmla="*/ 6 h 12"/>
                <a:gd name="T12" fmla="*/ 101 w 107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12">
                  <a:moveTo>
                    <a:pt x="101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5" y="0"/>
                    <a:pt x="107" y="2"/>
                    <a:pt x="107" y="6"/>
                  </a:cubicBezTo>
                  <a:cubicBezTo>
                    <a:pt x="107" y="9"/>
                    <a:pt x="105" y="12"/>
                    <a:pt x="10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7" name="Freeform 861"/>
            <p:cNvSpPr>
              <a:spLocks/>
            </p:cNvSpPr>
            <p:nvPr/>
          </p:nvSpPr>
          <p:spPr bwMode="auto">
            <a:xfrm>
              <a:off x="10344150" y="4451350"/>
              <a:ext cx="312738" cy="36513"/>
            </a:xfrm>
            <a:custGeom>
              <a:avLst/>
              <a:gdLst>
                <a:gd name="T0" fmla="*/ 101 w 107"/>
                <a:gd name="T1" fmla="*/ 12 h 12"/>
                <a:gd name="T2" fmla="*/ 6 w 107"/>
                <a:gd name="T3" fmla="*/ 12 h 12"/>
                <a:gd name="T4" fmla="*/ 0 w 107"/>
                <a:gd name="T5" fmla="*/ 6 h 12"/>
                <a:gd name="T6" fmla="*/ 6 w 107"/>
                <a:gd name="T7" fmla="*/ 0 h 12"/>
                <a:gd name="T8" fmla="*/ 101 w 107"/>
                <a:gd name="T9" fmla="*/ 0 h 12"/>
                <a:gd name="T10" fmla="*/ 107 w 107"/>
                <a:gd name="T11" fmla="*/ 6 h 12"/>
                <a:gd name="T12" fmla="*/ 101 w 107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12">
                  <a:moveTo>
                    <a:pt x="101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5" y="0"/>
                    <a:pt x="107" y="2"/>
                    <a:pt x="107" y="6"/>
                  </a:cubicBezTo>
                  <a:cubicBezTo>
                    <a:pt x="107" y="9"/>
                    <a:pt x="105" y="12"/>
                    <a:pt x="10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8" name="Freeform 862"/>
            <p:cNvSpPr>
              <a:spLocks/>
            </p:cNvSpPr>
            <p:nvPr/>
          </p:nvSpPr>
          <p:spPr bwMode="auto">
            <a:xfrm>
              <a:off x="10344150" y="4384675"/>
              <a:ext cx="312738" cy="34925"/>
            </a:xfrm>
            <a:custGeom>
              <a:avLst/>
              <a:gdLst>
                <a:gd name="T0" fmla="*/ 101 w 107"/>
                <a:gd name="T1" fmla="*/ 12 h 12"/>
                <a:gd name="T2" fmla="*/ 6 w 107"/>
                <a:gd name="T3" fmla="*/ 12 h 12"/>
                <a:gd name="T4" fmla="*/ 0 w 107"/>
                <a:gd name="T5" fmla="*/ 6 h 12"/>
                <a:gd name="T6" fmla="*/ 6 w 107"/>
                <a:gd name="T7" fmla="*/ 0 h 12"/>
                <a:gd name="T8" fmla="*/ 101 w 107"/>
                <a:gd name="T9" fmla="*/ 0 h 12"/>
                <a:gd name="T10" fmla="*/ 107 w 107"/>
                <a:gd name="T11" fmla="*/ 6 h 12"/>
                <a:gd name="T12" fmla="*/ 101 w 107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12">
                  <a:moveTo>
                    <a:pt x="101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5" y="0"/>
                    <a:pt x="107" y="3"/>
                    <a:pt x="107" y="6"/>
                  </a:cubicBezTo>
                  <a:cubicBezTo>
                    <a:pt x="107" y="9"/>
                    <a:pt x="105" y="12"/>
                    <a:pt x="10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9" name="Freeform 863"/>
            <p:cNvSpPr>
              <a:spLocks/>
            </p:cNvSpPr>
            <p:nvPr/>
          </p:nvSpPr>
          <p:spPr bwMode="auto">
            <a:xfrm>
              <a:off x="10344150" y="4583113"/>
              <a:ext cx="312738" cy="34925"/>
            </a:xfrm>
            <a:custGeom>
              <a:avLst/>
              <a:gdLst>
                <a:gd name="T0" fmla="*/ 101 w 107"/>
                <a:gd name="T1" fmla="*/ 12 h 12"/>
                <a:gd name="T2" fmla="*/ 6 w 107"/>
                <a:gd name="T3" fmla="*/ 12 h 12"/>
                <a:gd name="T4" fmla="*/ 0 w 107"/>
                <a:gd name="T5" fmla="*/ 6 h 12"/>
                <a:gd name="T6" fmla="*/ 6 w 107"/>
                <a:gd name="T7" fmla="*/ 0 h 12"/>
                <a:gd name="T8" fmla="*/ 101 w 107"/>
                <a:gd name="T9" fmla="*/ 0 h 12"/>
                <a:gd name="T10" fmla="*/ 107 w 107"/>
                <a:gd name="T11" fmla="*/ 6 h 12"/>
                <a:gd name="T12" fmla="*/ 101 w 107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12">
                  <a:moveTo>
                    <a:pt x="101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5" y="0"/>
                    <a:pt x="107" y="3"/>
                    <a:pt x="107" y="6"/>
                  </a:cubicBezTo>
                  <a:cubicBezTo>
                    <a:pt x="107" y="9"/>
                    <a:pt x="105" y="12"/>
                    <a:pt x="10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20" name="Freeform 864"/>
            <p:cNvSpPr>
              <a:spLocks/>
            </p:cNvSpPr>
            <p:nvPr/>
          </p:nvSpPr>
          <p:spPr bwMode="auto">
            <a:xfrm>
              <a:off x="10344150" y="4651375"/>
              <a:ext cx="176213" cy="34925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7" y="0"/>
                    <a:pt x="60" y="3"/>
                    <a:pt x="60" y="6"/>
                  </a:cubicBezTo>
                  <a:cubicBezTo>
                    <a:pt x="60" y="10"/>
                    <a:pt x="57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9533" tIns="44766" rIns="89533" bIns="44766" numCol="1" anchor="t" anchorCtr="0" compatLnSpc="1">
              <a:prstTxWarp prst="textNoShape">
                <a:avLst/>
              </a:prstTxWarp>
            </a:bodyPr>
            <a:lstStyle/>
            <a:p>
              <a:pPr defTabSz="1020833"/>
              <a:endParaRPr lang="en-US" sz="2073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88469" y="4833033"/>
            <a:ext cx="1490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Ключевые факты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0028" y="5449914"/>
            <a:ext cx="898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Независимой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гарантии АО «Корпорация «МСП» присвоена I категория качества по положению Банка России от 28 июня 2017 года №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590-П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20028" y="3022963"/>
            <a:ext cx="8392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Осуществляет деятельность в соответствии с Федеральным законом от 24.07.07 №209-ФЗ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 развитии малого и среднего предпринимательства в Российской Федерации»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20027" y="3750111"/>
            <a:ext cx="8357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Акционерами АО «Корпорация «МСП» являются Российская Федерация (в лице Федерального агентства по управлению государственным имуществом) и государственная корпорация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развития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«ВЭБ.РФ»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0028" y="4799137"/>
            <a:ext cx="8392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АО «Корпорация «МСП» присвоен кредитный рейтинг ААА(RU) с прогнозом «Стабильный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2142067" y="3098800"/>
            <a:ext cx="25400" cy="2861733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26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30" name="Прямоугольник 29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ый треугольник 30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</a:rPr>
                <a:t>2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14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/>
          <p:nvPr/>
        </p:nvSpPr>
        <p:spPr>
          <a:xfrm>
            <a:off x="0" y="0"/>
            <a:ext cx="11991975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8"/>
          <p:cNvSpPr txBox="1">
            <a:spLocks/>
          </p:cNvSpPr>
          <p:nvPr/>
        </p:nvSpPr>
        <p:spPr>
          <a:xfrm>
            <a:off x="1004887" y="2630382"/>
            <a:ext cx="99822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5400" b="0" i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 lvl="0" algn="ctr">
              <a:defRPr/>
            </a:pPr>
            <a: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  <a:t>Программа стимулирования кредитования </a:t>
            </a:r>
            <a:b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</a:br>
            <a: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  <a:t>субъектов малого и среднего </a:t>
            </a:r>
            <a:r>
              <a:rPr lang="ru-RU" sz="3200" b="1" kern="0" spc="-100" dirty="0" smtClean="0">
                <a:solidFill>
                  <a:sysClr val="window" lastClr="FFFFFF"/>
                </a:solidFill>
                <a:latin typeface="+mn-lt"/>
              </a:rPr>
              <a:t>предпринимательства</a:t>
            </a:r>
            <a:endParaRPr lang="ru-RU" sz="3200" b="1" kern="0" spc="-100" dirty="0">
              <a:solidFill>
                <a:sysClr val="window" lastClr="FFFFFF"/>
              </a:solidFill>
              <a:latin typeface="+mn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165" y="5990577"/>
            <a:ext cx="1622810" cy="73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42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5"/>
          <p:cNvSpPr>
            <a:spLocks noGrp="1"/>
          </p:cNvSpPr>
          <p:nvPr>
            <p:ph type="sldNum" sz="quarter" idx="12"/>
          </p:nvPr>
        </p:nvSpPr>
        <p:spPr>
          <a:xfrm>
            <a:off x="9360310" y="6489290"/>
            <a:ext cx="2743200" cy="365125"/>
          </a:xfrm>
        </p:spPr>
        <p:txBody>
          <a:bodyPr/>
          <a:lstStyle/>
          <a:p>
            <a:fld id="{33BB260C-19DD-4C20-86A2-F0C3BD7B3D0F}" type="slidenum">
              <a:rPr lang="ru-RU" b="1" smtClean="0">
                <a:solidFill>
                  <a:schemeClr val="bg1"/>
                </a:solidFill>
              </a:rPr>
              <a:t>4</a:t>
            </a:fld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734" y="820243"/>
            <a:ext cx="5460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Процентная ставка для конечных заемщиков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600" y="1394698"/>
            <a:ext cx="94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9,6%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7067" y="1298083"/>
            <a:ext cx="4191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субъектов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МСП, осуществляющих деятельность или реализующих инвестиционный проект в одной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или нескольких приоритетных отраслях экономики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07066" y="2061943"/>
            <a:ext cx="4191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субъектов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МСП, осуществляющих деятельность или реализующих инвестиционный проект в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иных отраслях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экономики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43131" y="819690"/>
            <a:ext cx="5604523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Приоритетные отрасли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Сельское хозяйство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Обрабатывающее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производство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Производство 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распределение электроэнергии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газа 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воды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Строительство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Транспорт 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связь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Туристическая деятельность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деятельность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области туристической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индустрии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целях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развития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внутреннего туризма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области здравоохранения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Сбор, обработка 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утилизация отходов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в том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числе отсортированных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материалов,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 также переработка металлических и неметаллических отходов, мусора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 прочих предметов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 вторичное сырье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по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складированию и хранению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предприятий общественного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питания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(за исключением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ресторанов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в сфере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бытовых услуг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Отрасли экономики, 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которых реализуются приоритетные направления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развития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науки, технологий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 техники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Российской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Федерации, а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также критические технологии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Российской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Федерации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4000" y="2846324"/>
            <a:ext cx="584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Размер кредита –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от 3 млн рублей до 1 млрд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рублей</a:t>
            </a:r>
          </a:p>
          <a:p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общий кредитный лимит на заемщика - до 4 млрд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рублей)</a:t>
            </a:r>
          </a:p>
          <a:p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Срок льготного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фондирования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до 3 лет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C00000"/>
              </a:buClr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срок кредита может превышать срок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льготного фондирования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6083299" y="1183029"/>
            <a:ext cx="0" cy="4932000"/>
          </a:xfrm>
          <a:prstGeom prst="line">
            <a:avLst/>
          </a:prstGeom>
          <a:ln w="31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311" cy="55613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556137"/>
          </a:xfrm>
          <a:prstGeom prst="rect">
            <a:avLst/>
          </a:prstGeom>
        </p:spPr>
      </p:pic>
      <p:sp>
        <p:nvSpPr>
          <p:cNvPr id="23" name="object 6"/>
          <p:cNvSpPr txBox="1"/>
          <p:nvPr/>
        </p:nvSpPr>
        <p:spPr>
          <a:xfrm>
            <a:off x="330200" y="96431"/>
            <a:ext cx="79917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Общие условия Программы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30200" y="4353861"/>
            <a:ext cx="5519444" cy="36207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Целевое использование кредитов</a:t>
            </a:r>
            <a:endParaRPr lang="ru-RU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30200" y="4735992"/>
            <a:ext cx="584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Инвестиционные цели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финансирование мероприятий по приобретению основных средств, модернизации и реконструкции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производства, запуску новых проектов/производств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Допускается финансирование текущих расходов, связанных с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реализацией инвестиционного проекта (не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более 30% от совокупной величины инвестиционных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кредитов)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Пополнение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оборотных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средств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Рефинансирование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0200" y="2146220"/>
            <a:ext cx="1100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10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,6%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Прямоугольный треугольник 25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4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84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693311" cy="55613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556137"/>
          </a:xfrm>
          <a:prstGeom prst="rect">
            <a:avLst/>
          </a:prstGeom>
        </p:spPr>
      </p:pic>
      <p:sp>
        <p:nvSpPr>
          <p:cNvPr id="5" name="object 6"/>
          <p:cNvSpPr txBox="1"/>
          <p:nvPr/>
        </p:nvSpPr>
        <p:spPr>
          <a:xfrm>
            <a:off x="330200" y="96431"/>
            <a:ext cx="79917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Требования к заемщику – субъекту МСП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0200" y="1022064"/>
            <a:ext cx="11184467" cy="341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1.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Наличие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статуса юридического лица или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индивидуального предпринимателя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зарегистрированного на территории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Российской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Федерации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0200" y="1403053"/>
            <a:ext cx="11184467" cy="5251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2.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просроченной (неурегулированной) задолженности по налогам, сборам и иным обязательным платежам в бюджеты бюджетной системы Российской Федерации и в государственные внебюджетные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фонды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превышающей 50 тыс. рублей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0197" y="2371859"/>
            <a:ext cx="11184467" cy="5351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в течение последних 180 календарных дней просроченных, сроком свыше 30 календарных дней, платежей по обслуживанию кредитного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портфеля (положительная кредитная история)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0197" y="2944236"/>
            <a:ext cx="11184467" cy="3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5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нерезидентов среди лиц, входящих в цепочку собственников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0200" y="605603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Нефинансовые требования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0197" y="4128400"/>
            <a:ext cx="11184470" cy="5786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1.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Положительный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финансовый результат по данным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бухгалтерской отчетности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 последний календарный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год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 применяется к специально созданным проектным компаниям (SPV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))</a:t>
            </a:r>
            <a:r>
              <a:rPr lang="ru-RU" sz="1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0196" y="4741497"/>
            <a:ext cx="11184467" cy="418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2.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Положительные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чистые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активы по итогам отчетного квартала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(не применяется к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специально созданным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проектным компаниям (SPV))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30195" y="5194828"/>
            <a:ext cx="11184467" cy="5369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3.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Показатель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«общий долг»/«операционная прибыль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r>
              <a:rPr lang="ru-RU" sz="1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юридического лица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(или группы лиц, если рассматриваемое юридическое лицо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входит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группу лиц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не превышает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10,0х </a:t>
            </a:r>
            <a:endParaRPr lang="ru-RU" sz="1400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0200" y="3732976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Финансовые требования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0198" y="1963246"/>
            <a:ext cx="11184467" cy="374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задолженности перед работниками (персоналом)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0197" y="3325695"/>
            <a:ext cx="11184467" cy="3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C00000"/>
              </a:buClr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6.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Стоп-факторов</a:t>
            </a:r>
            <a:r>
              <a:rPr lang="ru-RU" sz="1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ru-RU" sz="1400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30195" y="5817436"/>
            <a:ext cx="11196000" cy="763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0194" y="5844554"/>
            <a:ext cx="111844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aseline="30000" dirty="0"/>
              <a:t>1 </a:t>
            </a:r>
            <a:r>
              <a:rPr lang="ru-RU" sz="1000" dirty="0"/>
              <a:t>Игорный бизнес; п</a:t>
            </a:r>
            <a:r>
              <a:rPr lang="ru-RU" sz="1000" dirty="0" smtClean="0"/>
              <a:t>роизводство </a:t>
            </a:r>
            <a:r>
              <a:rPr lang="ru-RU" sz="1000" dirty="0"/>
              <a:t>и реализация подакцизных товаров (ст. № 181 НК РФ); д</a:t>
            </a:r>
            <a:r>
              <a:rPr lang="ru-RU" sz="1000" dirty="0" smtClean="0"/>
              <a:t>обыча </a:t>
            </a:r>
            <a:r>
              <a:rPr lang="ru-RU" sz="1000" dirty="0"/>
              <a:t>и реализация полезных ископаемых (ст. № 337 НК РФ); </a:t>
            </a:r>
            <a:r>
              <a:rPr lang="ru-RU" sz="1000" dirty="0" smtClean="0"/>
              <a:t> участники </a:t>
            </a:r>
            <a:r>
              <a:rPr lang="ru-RU" sz="1000" dirty="0"/>
              <a:t>соглашений о разделе продукции; к</a:t>
            </a:r>
            <a:r>
              <a:rPr lang="ru-RU" sz="1000" dirty="0" smtClean="0"/>
              <a:t>редитные </a:t>
            </a:r>
            <a:r>
              <a:rPr lang="ru-RU" sz="1000" dirty="0"/>
              <a:t>организации; с</a:t>
            </a:r>
            <a:r>
              <a:rPr lang="ru-RU" sz="1000" dirty="0" smtClean="0"/>
              <a:t>траховые </a:t>
            </a:r>
            <a:r>
              <a:rPr lang="ru-RU" sz="1000" dirty="0"/>
              <a:t>организации; и</a:t>
            </a:r>
            <a:r>
              <a:rPr lang="ru-RU" sz="1000" dirty="0" smtClean="0"/>
              <a:t>нвестиционные </a:t>
            </a:r>
            <a:r>
              <a:rPr lang="ru-RU" sz="1000" dirty="0"/>
              <a:t>фонды; н</a:t>
            </a:r>
            <a:r>
              <a:rPr lang="ru-RU" sz="1000" dirty="0" smtClean="0"/>
              <a:t>егосударственные </a:t>
            </a:r>
            <a:r>
              <a:rPr lang="ru-RU" sz="1000" dirty="0"/>
              <a:t>пенсионные фонды; п</a:t>
            </a:r>
            <a:r>
              <a:rPr lang="ru-RU" sz="1000" dirty="0" smtClean="0"/>
              <a:t>рофессиональные </a:t>
            </a:r>
            <a:r>
              <a:rPr lang="ru-RU" sz="1000" dirty="0"/>
              <a:t>участники рынка ценных бумаг; </a:t>
            </a:r>
            <a:r>
              <a:rPr lang="ru-RU" sz="1000" dirty="0" smtClean="0"/>
              <a:t>ломбарды</a:t>
            </a:r>
          </a:p>
          <a:p>
            <a:r>
              <a:rPr lang="ru-RU" sz="1000" baseline="30000" dirty="0" smtClean="0"/>
              <a:t>2</a:t>
            </a:r>
            <a:r>
              <a:rPr lang="ru-RU" sz="1000" dirty="0" smtClean="0"/>
              <a:t> Вновь </a:t>
            </a:r>
            <a:r>
              <a:rPr lang="ru-RU" sz="1000" dirty="0"/>
              <a:t>созданное юридическое лицо представляет промежуточную или годовую бухгалтерскую отчетность за первый отчетный период, который определяется в соответствии со статьей 15 Федерального закона от 06 декабря 2011 г. № 402-ФЗ «О бухгалтерском учете</a:t>
            </a:r>
            <a:r>
              <a:rPr lang="ru-RU" sz="1000" dirty="0" smtClean="0"/>
              <a:t>»</a:t>
            </a:r>
          </a:p>
          <a:p>
            <a:r>
              <a:rPr lang="ru-RU" sz="1000" baseline="30000" dirty="0" smtClean="0"/>
              <a:t>3 </a:t>
            </a:r>
            <a:r>
              <a:rPr lang="ru-RU" sz="1000" dirty="0" smtClean="0"/>
              <a:t>Показатель </a:t>
            </a:r>
            <a:r>
              <a:rPr lang="ru-RU" sz="1000" dirty="0"/>
              <a:t>рассчитывается с учетом выдаваемого кредита. Для специально созданных проектных компаний (SPV) применяется прогнозное значение показателя </a:t>
            </a: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>(</a:t>
            </a:r>
            <a:r>
              <a:rPr lang="ru-RU" sz="1000" dirty="0"/>
              <a:t>на основе финансовой модели проекта) по состоянию на конец второго года после начала эксплуатационной стадии  проекта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Прямоугольный треугольник 25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5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7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object 2"/>
          <p:cNvSpPr/>
          <p:nvPr/>
        </p:nvSpPr>
        <p:spPr>
          <a:xfrm>
            <a:off x="0" y="0"/>
            <a:ext cx="11991975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8"/>
          <p:cNvSpPr txBox="1">
            <a:spLocks/>
          </p:cNvSpPr>
          <p:nvPr/>
        </p:nvSpPr>
        <p:spPr>
          <a:xfrm>
            <a:off x="1004887" y="2630382"/>
            <a:ext cx="99822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5400" b="0" i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 lvl="0" algn="ctr">
              <a:defRPr/>
            </a:pPr>
            <a:r>
              <a:rPr lang="ru-RU" sz="3200" b="1" kern="0" spc="-100" dirty="0" smtClean="0">
                <a:solidFill>
                  <a:sysClr val="window" lastClr="FFFFFF"/>
                </a:solidFill>
                <a:latin typeface="+mn-lt"/>
              </a:rPr>
              <a:t>Программа </a:t>
            </a:r>
            <a: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  <a:t>субсидирования процентной ставки, реализуемая </a:t>
            </a:r>
            <a:r>
              <a:rPr lang="ru-RU" sz="3200" b="1" kern="0" spc="-100" dirty="0" smtClean="0">
                <a:solidFill>
                  <a:sysClr val="window" lastClr="FFFFFF"/>
                </a:solidFill>
                <a:latin typeface="+mn-lt"/>
              </a:rPr>
              <a:t>Минэкономразвития, </a:t>
            </a:r>
            <a: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  <a:t>ставка 8,5</a:t>
            </a:r>
            <a:r>
              <a:rPr lang="ru-RU" sz="3200" b="1" kern="0" spc="-100" dirty="0" smtClean="0">
                <a:solidFill>
                  <a:sysClr val="window" lastClr="FFFFFF"/>
                </a:solidFill>
                <a:latin typeface="+mn-lt"/>
              </a:rPr>
              <a:t>%</a:t>
            </a:r>
            <a:endParaRPr lang="ru-RU" sz="3200" b="1" kern="0" spc="-100" dirty="0">
              <a:solidFill>
                <a:sysClr val="window" lastClr="FFFFFF"/>
              </a:solidFill>
              <a:latin typeface="+mn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165" y="5990577"/>
            <a:ext cx="1622810" cy="73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8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311" cy="5561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55613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0200" y="96431"/>
            <a:ext cx="79917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Общие условия Программы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4868" y="1427789"/>
            <a:ext cx="31495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Процентная ставка для конечных заемщиков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4183" y="1472169"/>
            <a:ext cx="1481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д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о 8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5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%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0200" y="3395261"/>
            <a:ext cx="5842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Размер кредита –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от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500 тыс. рублей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до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2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млрд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рублей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Срок кредита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до 10 лет 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0200" y="2952615"/>
            <a:ext cx="5519444" cy="36207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Инвестиционный кредит</a:t>
            </a:r>
            <a:endParaRPr lang="ru-RU" sz="14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30200" y="4364008"/>
            <a:ext cx="5519444" cy="36207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Кредит на пополнение оборотных средств</a:t>
            </a:r>
            <a:endParaRPr lang="ru-RU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57716" y="4848261"/>
            <a:ext cx="5842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Размер кредита –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от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500 тыс. рублей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до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500 млн рублей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Срок кредита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до 3 лет 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227232" y="1102127"/>
            <a:ext cx="0" cy="4932000"/>
          </a:xfrm>
          <a:prstGeom prst="line">
            <a:avLst/>
          </a:prstGeom>
          <a:ln w="31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99044" y="980197"/>
            <a:ext cx="6002869" cy="5978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Сельское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хозяйство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Строительство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Здравоохранение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Образование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Обрабатывающее производство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Услуги в сфере туризма (внутреннего и въездного)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в области культуры, спорта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профессиональная, научная и техническая.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Информация и связь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Транспортировка и хранение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Водоснабжение, водоотведение, организация сбора, обработки </a:t>
            </a:r>
            <a:b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 утилизации отходов 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гостиниц и предприятий общественного питания (кроме ресторанов) 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Деятельность в сфере бытовых услуг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Производство и распределение электроэнергии, газа и воды 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Розничная/оптовая торговля при условии заключения кредитного договора (соглашения) на инвестиционные цели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Розничная торговля на территории моногородов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Розничная/оптовая торговля на территориях ДФО, СКФО,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Республики Крым, города Севастополя и Арктической зоны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Розничная торговля, осуществляемая микропредприятиями </a:t>
            </a:r>
          </a:p>
          <a:p>
            <a:pPr marL="764941" lvl="1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Аренда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(сдача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внаем) собственного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движимого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/недвижимого имущества (кроме земельных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участков, жилых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домов и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иных жилых помещений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1700"/>
              </a:lnSpc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1700"/>
              </a:lnSpc>
            </a:pP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Прямоугольный треугольник 32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7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6474470" y="610865"/>
            <a:ext cx="2622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Приоритетные отрасли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23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311" cy="5561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022" y="0"/>
            <a:ext cx="1420978" cy="55613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0200" y="96431"/>
            <a:ext cx="799177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kern="0" spc="-100" dirty="0" smtClean="0">
                <a:solidFill>
                  <a:srgbClr val="FFFFFF"/>
                </a:solidFill>
                <a:cs typeface="Arial"/>
              </a:rPr>
              <a:t>Требования к заемщику – субъекту МСП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0944355" y="6544732"/>
            <a:ext cx="1247646" cy="369332"/>
            <a:chOff x="10944355" y="6544732"/>
            <a:chExt cx="1247646" cy="369332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0944355" y="6544732"/>
              <a:ext cx="1247646" cy="313268"/>
              <a:chOff x="10944355" y="6544732"/>
              <a:chExt cx="1247646" cy="313268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11430611" y="6544733"/>
                <a:ext cx="761390" cy="313267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рямоугольный треугольник 10"/>
              <p:cNvSpPr/>
              <p:nvPr/>
            </p:nvSpPr>
            <p:spPr>
              <a:xfrm flipH="1">
                <a:off x="10944355" y="6544732"/>
                <a:ext cx="486256" cy="313267"/>
              </a:xfrm>
              <a:prstGeom prst="rtTriangl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430611" y="6544732"/>
              <a:ext cx="668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8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560248" y="5689993"/>
            <a:ext cx="7588347" cy="6485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buClr>
                <a:srgbClr val="C00000"/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Отсутствие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просроченных платежей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по обслуживанию кредитного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портфеля </a:t>
            </a:r>
            <a:b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(свыше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30 календарных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дней за последние 180 календарных дней) 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438849" y="1866491"/>
            <a:ext cx="0" cy="25200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>
            <a:off x="8861584" y="836145"/>
            <a:ext cx="2952750" cy="1475713"/>
            <a:chOff x="9483636" y="1313611"/>
            <a:chExt cx="2680157" cy="1475713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9483636" y="1313611"/>
              <a:ext cx="2479764" cy="13379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571125" y="1313860"/>
              <a:ext cx="2244370" cy="5219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1. Соответствие </a:t>
              </a:r>
              <a:r>
                <a:rPr lang="ru-RU" sz="1050" b="1" kern="0" dirty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требованиям по структуре </a:t>
              </a: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уставного </a:t>
              </a:r>
              <a:r>
                <a:rPr lang="ru-RU" sz="1050" b="1" kern="0" dirty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капитала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9571125" y="1791410"/>
              <a:ext cx="2364342" cy="38231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2. Выручка        </a:t>
              </a:r>
              <a:r>
                <a:rPr lang="en-US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   </a:t>
              </a: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 </a:t>
              </a:r>
              <a:r>
                <a:rPr lang="ru-RU" sz="1050" kern="0" dirty="0" smtClean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Не более 2 млрд руб.</a:t>
              </a:r>
              <a:endParaRPr lang="ru-RU" sz="1400" kern="0" dirty="0">
                <a:solidFill>
                  <a:prstClr val="white"/>
                </a:solidFill>
                <a:cs typeface="+mn-cs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571125" y="2140725"/>
              <a:ext cx="1829963" cy="38231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b="1" kern="0" dirty="0" smtClean="0">
                  <a:solidFill>
                    <a:srgbClr val="1F497D">
                      <a:lumMod val="50000"/>
                    </a:srgbClr>
                  </a:solidFill>
                </a:rPr>
                <a:t>3. Персонал</a:t>
              </a:r>
              <a:endParaRPr lang="ru-RU" sz="1400" kern="0" dirty="0">
                <a:solidFill>
                  <a:prstClr val="white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0486106" y="2146699"/>
              <a:ext cx="1677687" cy="38231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373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050" kern="0" dirty="0">
                  <a:solidFill>
                    <a:srgbClr val="1F497D">
                      <a:lumMod val="50000"/>
                    </a:srgbClr>
                  </a:solidFill>
                  <a:cs typeface="+mn-cs"/>
                </a:rPr>
                <a:t>Не более 250 человек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658600" y="2455078"/>
              <a:ext cx="352425" cy="33424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>
                  <a:solidFill>
                    <a:schemeClr val="accent5">
                      <a:lumMod val="50000"/>
                    </a:schemeClr>
                  </a:solidFill>
                  <a:latin typeface="Bodoni MT" panose="02070603080606020203" pitchFamily="18" charset="0"/>
                </a:rPr>
                <a:t>i</a:t>
              </a:r>
              <a:endParaRPr lang="ru-RU" sz="2000" b="1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04460" y="1044703"/>
            <a:ext cx="7744140" cy="691574"/>
            <a:chOff x="162975" y="1180903"/>
            <a:chExt cx="8312156" cy="69157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330198" y="1271277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Сведения о заемщике внесены в Единый реестр </a:t>
              </a:r>
              <a:b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</a:b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субъектов малого и среднего предпринимательства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162975" y="1180903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1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04452" y="4070180"/>
            <a:ext cx="7744140" cy="656834"/>
            <a:chOff x="162974" y="2128257"/>
            <a:chExt cx="8312156" cy="656834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30197" y="2183891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</a:rPr>
                <a:t>Отсутствие просроченной задолженности по налогам, сборам и т.п., превышающей 50 тыс. руб.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162974" y="2128257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04452" y="4820411"/>
            <a:ext cx="7744143" cy="691574"/>
            <a:chOff x="162973" y="3006131"/>
            <a:chExt cx="8312159" cy="691574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330197" y="3096505"/>
              <a:ext cx="8144935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Отсутствие 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</a:rPr>
                <a:t>задолженности перед </a:t>
              </a: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работниками по 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</a:rPr>
                <a:t>заработной плате</a:t>
              </a:r>
            </a:p>
          </p:txBody>
        </p:sp>
        <p:sp>
          <p:nvSpPr>
            <p:cNvPr id="29" name="Овал 28"/>
            <p:cNvSpPr/>
            <p:nvPr/>
          </p:nvSpPr>
          <p:spPr>
            <a:xfrm>
              <a:off x="162973" y="3006131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</a:rPr>
                <a:t>6</a:t>
              </a:r>
            </a:p>
          </p:txBody>
        </p:sp>
      </p:grpSp>
      <p:sp>
        <p:nvSpPr>
          <p:cNvPr id="30" name="Овал 29"/>
          <p:cNvSpPr/>
          <p:nvPr/>
        </p:nvSpPr>
        <p:spPr>
          <a:xfrm>
            <a:off x="413649" y="5602359"/>
            <a:ext cx="311585" cy="322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7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404459" y="3313084"/>
            <a:ext cx="7744139" cy="656834"/>
            <a:chOff x="162975" y="2128257"/>
            <a:chExt cx="8312155" cy="656834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330197" y="2183891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</a:rPr>
                <a:t>Не применяются процедуры несостоятельности (банкротства)</a:t>
              </a:r>
            </a:p>
          </p:txBody>
        </p:sp>
        <p:sp>
          <p:nvSpPr>
            <p:cNvPr id="33" name="Овал 32"/>
            <p:cNvSpPr/>
            <p:nvPr/>
          </p:nvSpPr>
          <p:spPr>
            <a:xfrm>
              <a:off x="162975" y="2128257"/>
              <a:ext cx="334436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</a:rPr>
                <a:t>4</a:t>
              </a:r>
            </a:p>
          </p:txBody>
        </p:sp>
      </p:grpSp>
      <p:cxnSp>
        <p:nvCxnSpPr>
          <p:cNvPr id="34" name="Прямая соединительная линия 33"/>
          <p:cNvCxnSpPr/>
          <p:nvPr/>
        </p:nvCxnSpPr>
        <p:spPr>
          <a:xfrm>
            <a:off x="9895924" y="1392211"/>
            <a:ext cx="0" cy="25200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895924" y="1740491"/>
            <a:ext cx="0" cy="25200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688732" y="2979380"/>
            <a:ext cx="25690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Поддержка не оказывается</a:t>
            </a:r>
            <a:r>
              <a:rPr lang="en-US" sz="1400" b="1" dirty="0" smtClean="0">
                <a:solidFill>
                  <a:srgbClr val="C00000"/>
                </a:solidFill>
              </a:rPr>
              <a:t>: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8450816" y="2947931"/>
            <a:ext cx="323963" cy="3006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93158" y="3378309"/>
            <a:ext cx="3934440" cy="3177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игорный бизнес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производство / реализация подакцизных товаров 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добыча / реализация полезных ископаемых</a:t>
            </a:r>
          </a:p>
          <a:p>
            <a:pPr>
              <a:lnSpc>
                <a:spcPts val="1200"/>
              </a:lnSpc>
              <a:buClr>
                <a:srgbClr val="C00000"/>
              </a:buClr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участники соглашений о разделе продукции 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кредитные организации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страховые организации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инвестиционные фонды 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негосударственные пенсионные фонды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проф. участники рынка ценных бумаг </a:t>
            </a: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71450">
              <a:lnSpc>
                <a:spcPts val="1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ломбарды</a:t>
            </a:r>
          </a:p>
          <a:p>
            <a:endParaRPr lang="ru-RU" sz="1050" b="1" dirty="0" smtClean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>
            <a:off x="8164427" y="1266342"/>
            <a:ext cx="684000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Группа 45"/>
          <p:cNvGrpSpPr/>
          <p:nvPr/>
        </p:nvGrpSpPr>
        <p:grpSpPr>
          <a:xfrm>
            <a:off x="420287" y="1800830"/>
            <a:ext cx="7744140" cy="691574"/>
            <a:chOff x="162975" y="1180903"/>
            <a:chExt cx="8312156" cy="691574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330198" y="1271277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Осуществление деятельности в приоритетных отраслях</a:t>
              </a:r>
              <a:endParaRPr lang="ru-RU" sz="16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48" name="Овал 47"/>
            <p:cNvSpPr/>
            <p:nvPr/>
          </p:nvSpPr>
          <p:spPr>
            <a:xfrm>
              <a:off x="162975" y="1180903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404455" y="2556957"/>
            <a:ext cx="7744140" cy="691574"/>
            <a:chOff x="162975" y="1180903"/>
            <a:chExt cx="8312156" cy="691574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330198" y="1271277"/>
              <a:ext cx="8144933" cy="601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7800">
                <a:buClr>
                  <a:srgbClr val="C00000"/>
                </a:buClr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Заемщик – налоговый резидент 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</a:rPr>
                <a:t>Российской Федерации</a:t>
              </a:r>
            </a:p>
          </p:txBody>
        </p:sp>
        <p:sp>
          <p:nvSpPr>
            <p:cNvPr id="51" name="Овал 50"/>
            <p:cNvSpPr/>
            <p:nvPr/>
          </p:nvSpPr>
          <p:spPr>
            <a:xfrm>
              <a:off x="162975" y="1180903"/>
              <a:ext cx="334439" cy="322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37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object 2"/>
          <p:cNvSpPr/>
          <p:nvPr/>
        </p:nvSpPr>
        <p:spPr>
          <a:xfrm>
            <a:off x="0" y="0"/>
            <a:ext cx="11991975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165" y="5990577"/>
            <a:ext cx="1622810" cy="738232"/>
          </a:xfrm>
          <a:prstGeom prst="rect">
            <a:avLst/>
          </a:prstGeom>
        </p:spPr>
      </p:pic>
      <p:sp>
        <p:nvSpPr>
          <p:cNvPr id="6" name="object 8"/>
          <p:cNvSpPr txBox="1">
            <a:spLocks/>
          </p:cNvSpPr>
          <p:nvPr/>
        </p:nvSpPr>
        <p:spPr>
          <a:xfrm>
            <a:off x="1004887" y="2630382"/>
            <a:ext cx="9982200" cy="2277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5400" b="0" i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 lvl="0" algn="ctr">
              <a:defRPr/>
            </a:pPr>
            <a: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  <a:t>Механизм гарантийной поддержки Корпорации</a:t>
            </a:r>
            <a:b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</a:br>
            <a: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  <a:t/>
            </a:r>
            <a:br>
              <a:rPr lang="ru-RU" sz="3200" b="1" kern="0" spc="-100" dirty="0">
                <a:solidFill>
                  <a:sysClr val="window" lastClr="FFFFFF"/>
                </a:solidFill>
                <a:latin typeface="+mn-lt"/>
              </a:rPr>
            </a:br>
            <a:r>
              <a:rPr lang="ru-RU" sz="2800" kern="0" spc="-100" dirty="0">
                <a:solidFill>
                  <a:sysClr val="window" lastClr="FFFFFF"/>
                </a:solidFill>
                <a:latin typeface="+mn-lt"/>
              </a:rPr>
              <a:t>Предоставление независимых гарантий Корпорации </a:t>
            </a:r>
            <a:br>
              <a:rPr lang="ru-RU" sz="2800" kern="0" spc="-100" dirty="0">
                <a:solidFill>
                  <a:sysClr val="window" lastClr="FFFFFF"/>
                </a:solidFill>
                <a:latin typeface="+mn-lt"/>
              </a:rPr>
            </a:br>
            <a:r>
              <a:rPr lang="ru-RU" sz="2800" kern="0" spc="-100" dirty="0">
                <a:solidFill>
                  <a:sysClr val="window" lastClr="FFFFFF"/>
                </a:solidFill>
                <a:latin typeface="+mn-lt"/>
              </a:rPr>
              <a:t>для обеспечения кредитов (займов) малому и среднему предпринимательству в финансовых организациях-партнерах</a:t>
            </a:r>
          </a:p>
        </p:txBody>
      </p:sp>
    </p:spTree>
    <p:extLst>
      <p:ext uri="{BB962C8B-B14F-4D97-AF65-F5344CB8AC3E}">
        <p14:creationId xmlns:p14="http://schemas.microsoft.com/office/powerpoint/2010/main" val="37734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1474</Words>
  <Application>Microsoft Office PowerPoint</Application>
  <PresentationFormat>Широкоэкранный</PresentationFormat>
  <Paragraphs>256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Bodoni MT</vt:lpstr>
      <vt:lpstr>Calibri</vt:lpstr>
      <vt:lpstr>Calibri Light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Мерцалов Даниил Антонович</dc:creator>
  <cp:lastModifiedBy>Смирнов Роман Владимирович</cp:lastModifiedBy>
  <cp:revision>92</cp:revision>
  <cp:lastPrinted>2019-12-03T14:56:16Z</cp:lastPrinted>
  <dcterms:created xsi:type="dcterms:W3CDTF">2018-07-17T09:22:11Z</dcterms:created>
  <dcterms:modified xsi:type="dcterms:W3CDTF">2019-12-06T08:32:49Z</dcterms:modified>
</cp:coreProperties>
</file>